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303" r:id="rId3"/>
    <p:sldId id="327" r:id="rId4"/>
    <p:sldId id="258" r:id="rId5"/>
    <p:sldId id="321" r:id="rId6"/>
    <p:sldId id="322" r:id="rId7"/>
    <p:sldId id="326" r:id="rId8"/>
    <p:sldId id="337" r:id="rId9"/>
    <p:sldId id="304" r:id="rId10"/>
    <p:sldId id="281" r:id="rId11"/>
    <p:sldId id="285" r:id="rId12"/>
    <p:sldId id="305" r:id="rId13"/>
    <p:sldId id="288" r:id="rId14"/>
    <p:sldId id="293" r:id="rId15"/>
    <p:sldId id="333" r:id="rId16"/>
    <p:sldId id="294" r:id="rId17"/>
    <p:sldId id="289" r:id="rId18"/>
    <p:sldId id="328" r:id="rId19"/>
    <p:sldId id="330" r:id="rId20"/>
    <p:sldId id="331" r:id="rId21"/>
    <p:sldId id="347" r:id="rId22"/>
    <p:sldId id="329" r:id="rId23"/>
    <p:sldId id="325" r:id="rId24"/>
    <p:sldId id="334" r:id="rId25"/>
    <p:sldId id="312" r:id="rId26"/>
    <p:sldId id="319" r:id="rId27"/>
    <p:sldId id="282" r:id="rId28"/>
    <p:sldId id="313" r:id="rId29"/>
    <p:sldId id="314" r:id="rId30"/>
    <p:sldId id="315" r:id="rId31"/>
    <p:sldId id="306" r:id="rId32"/>
    <p:sldId id="307" r:id="rId33"/>
    <p:sldId id="338" r:id="rId34"/>
    <p:sldId id="339" r:id="rId35"/>
    <p:sldId id="287" r:id="rId36"/>
    <p:sldId id="365" r:id="rId37"/>
    <p:sldId id="341" r:id="rId38"/>
    <p:sldId id="348" r:id="rId39"/>
    <p:sldId id="351" r:id="rId40"/>
    <p:sldId id="295" r:id="rId41"/>
    <p:sldId id="297" r:id="rId42"/>
    <p:sldId id="298" r:id="rId43"/>
    <p:sldId id="299" r:id="rId44"/>
    <p:sldId id="300" r:id="rId45"/>
    <p:sldId id="302" r:id="rId46"/>
    <p:sldId id="263" r:id="rId47"/>
    <p:sldId id="354" r:id="rId48"/>
    <p:sldId id="273" r:id="rId49"/>
    <p:sldId id="342" r:id="rId50"/>
    <p:sldId id="364" r:id="rId51"/>
    <p:sldId id="357" r:id="rId52"/>
    <p:sldId id="358" r:id="rId53"/>
    <p:sldId id="355" r:id="rId54"/>
    <p:sldId id="359" r:id="rId55"/>
    <p:sldId id="360" r:id="rId56"/>
    <p:sldId id="366" r:id="rId57"/>
    <p:sldId id="367" r:id="rId58"/>
    <p:sldId id="361" r:id="rId59"/>
    <p:sldId id="363" r:id="rId60"/>
    <p:sldId id="261" r:id="rId61"/>
    <p:sldId id="362" r:id="rId62"/>
    <p:sldId id="256" r:id="rId63"/>
  </p:sldIdLst>
  <p:sldSz cx="12192000" cy="6858000"/>
  <p:notesSz cx="6858000" cy="9144000"/>
  <p:embeddedFontLst>
    <p:embeddedFont>
      <p:font typeface="Calibri" panose="020F0502020204030204" pitchFamily="34" charset="0"/>
      <p:regular r:id="rId64"/>
      <p:bold r:id="rId65"/>
      <p:italic r:id="rId66"/>
      <p:boldItalic r:id="rId67"/>
    </p:embeddedFont>
    <p:embeddedFont>
      <p:font typeface="Calibri Light" panose="020F0302020204030204" pitchFamily="34" charset="0"/>
      <p:regular r:id="rId68"/>
      <p:italic r:id="rId69"/>
    </p:embeddedFont>
    <p:embeddedFont>
      <p:font typeface="Ginger" pitchFamily="2" charset="0"/>
      <p:regular r:id="rId70"/>
    </p:embeddedFont>
    <p:embeddedFont>
      <p:font typeface="Montserrat Medium" panose="00000600000000000000" pitchFamily="2" charset="0"/>
      <p:regular r:id="rId71"/>
      <p:italic r:id="rId72"/>
    </p:embeddedFont>
    <p:embeddedFont>
      <p:font typeface="Montserrat SemiBold" panose="00000700000000000000" pitchFamily="2" charset="0"/>
      <p:bold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4" d="100"/>
          <a:sy n="64" d="100"/>
        </p:scale>
        <p:origin x="696" y="26"/>
      </p:cViewPr>
      <p:guideLst/>
    </p:cSldViewPr>
  </p:slideViewPr>
  <p:notesTextViewPr>
    <p:cViewPr>
      <p:scale>
        <a:sx n="1" d="1"/>
        <a:sy n="1" d="1"/>
      </p:scale>
      <p:origin x="0" y="0"/>
    </p:cViewPr>
  </p:notesTextViewPr>
  <p:sorterViewPr>
    <p:cViewPr>
      <p:scale>
        <a:sx n="100" d="100"/>
        <a:sy n="100" d="100"/>
      </p:scale>
      <p:origin x="0" y="-208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CA6D-B9AD-35DD-E45D-AFDB64B33B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46BC9B-9925-5B9F-E714-81B46C77C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952A3-92DB-4C46-A766-7A5154964936}"/>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5" name="Footer Placeholder 4">
            <a:extLst>
              <a:ext uri="{FF2B5EF4-FFF2-40B4-BE49-F238E27FC236}">
                <a16:creationId xmlns:a16="http://schemas.microsoft.com/office/drawing/2014/main" id="{C99DB399-018B-363D-9087-F0632811D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2CB8E-128B-F291-C83C-1D5FA1FB8F4F}"/>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99289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2E6B-58C3-24DB-8F08-F320C7FBC6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9D5DF4-8A16-B99C-8816-B59F947AF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244D9-B715-FCBB-C391-1E77BCB51029}"/>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5" name="Footer Placeholder 4">
            <a:extLst>
              <a:ext uri="{FF2B5EF4-FFF2-40B4-BE49-F238E27FC236}">
                <a16:creationId xmlns:a16="http://schemas.microsoft.com/office/drawing/2014/main" id="{7FD0D110-3B13-68BC-CB54-C6D93ADED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D40C3-58C0-B37C-09D0-2E4033248ADF}"/>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211386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21EBE-931F-08C9-30D1-CE4B11BDBD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EDED42-8DF7-28E3-B086-90099ACFF7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11B21-AE20-386E-575F-A17F321DFCCD}"/>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5" name="Footer Placeholder 4">
            <a:extLst>
              <a:ext uri="{FF2B5EF4-FFF2-40B4-BE49-F238E27FC236}">
                <a16:creationId xmlns:a16="http://schemas.microsoft.com/office/drawing/2014/main" id="{4C30F924-BEA1-6FBC-7F76-EDAF097F0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583AE-1A78-83DD-A0A6-5B0D1ECF3AFB}"/>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172885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AD69-A41A-F0CE-D11C-D745DEF4A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E070BD-5F94-25EF-3AA0-8784AE086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28EDE-7B53-66E6-5871-9B41E752E83A}"/>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5" name="Footer Placeholder 4">
            <a:extLst>
              <a:ext uri="{FF2B5EF4-FFF2-40B4-BE49-F238E27FC236}">
                <a16:creationId xmlns:a16="http://schemas.microsoft.com/office/drawing/2014/main" id="{A211FC3C-0E31-ABBF-1A00-42603F050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4A48D-3202-1657-CD34-E77AF62CBDCD}"/>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354002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9646-D5B4-F679-D7F3-50C1592447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E49D9C-95B9-381E-9511-A0C4DFA73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D7E726-D6F0-7BA4-3EB1-DEBCCBE0B510}"/>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5" name="Footer Placeholder 4">
            <a:extLst>
              <a:ext uri="{FF2B5EF4-FFF2-40B4-BE49-F238E27FC236}">
                <a16:creationId xmlns:a16="http://schemas.microsoft.com/office/drawing/2014/main" id="{8ADAF423-A2F4-3B8A-47F0-F9F2FEEF9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1306B-5B49-F54C-7CC7-3B330EB7401A}"/>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41939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BB59-DFA2-62AA-11BA-123D6E0182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CC9E1-BD94-58CE-05B2-85029298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46A84D-F43D-2AA1-D4B1-A628EDEF3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D39C3E-974B-0A66-E12A-01B650549475}"/>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6" name="Footer Placeholder 5">
            <a:extLst>
              <a:ext uri="{FF2B5EF4-FFF2-40B4-BE49-F238E27FC236}">
                <a16:creationId xmlns:a16="http://schemas.microsoft.com/office/drawing/2014/main" id="{A55D708B-2DF7-6279-A6C1-1D5405C3D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36BD3-D8EC-CDBB-EEC4-3AC8FC37F369}"/>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290446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5BD6-D80E-EDE1-6B0B-6A6A3E055F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509E8B-B97C-BE22-4680-F5439B725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E51E1-39FF-A325-37B9-02D997B91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28A4E-D0E3-2D00-89E0-DD8D93428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9F2D3D-89BB-DC1D-574F-06CCC65D7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F3C3C0-07BD-46CD-A840-DBDC4C937555}"/>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8" name="Footer Placeholder 7">
            <a:extLst>
              <a:ext uri="{FF2B5EF4-FFF2-40B4-BE49-F238E27FC236}">
                <a16:creationId xmlns:a16="http://schemas.microsoft.com/office/drawing/2014/main" id="{ECFDF12F-8C0D-C194-70D2-152080F5E5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62263C-C2C4-B5A8-5124-43990464DEF6}"/>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37149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4D82-035B-5DCC-57C5-182E1EADD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5AAB5-8928-BA22-B0D9-664EBBEF3085}"/>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4" name="Footer Placeholder 3">
            <a:extLst>
              <a:ext uri="{FF2B5EF4-FFF2-40B4-BE49-F238E27FC236}">
                <a16:creationId xmlns:a16="http://schemas.microsoft.com/office/drawing/2014/main" id="{208ACE06-7FB6-0697-736E-2B0F0350A0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5ACB68-2D31-83FB-CD25-1EFB9C1E31B6}"/>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33448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EC15F-F88F-2D3F-A366-CF19FE15C6A7}"/>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3" name="Footer Placeholder 2">
            <a:extLst>
              <a:ext uri="{FF2B5EF4-FFF2-40B4-BE49-F238E27FC236}">
                <a16:creationId xmlns:a16="http://schemas.microsoft.com/office/drawing/2014/main" id="{FD79AF93-5AB5-AE07-0464-DD96E63240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A22DED-1669-3941-0EB3-662578002C81}"/>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186700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2E13-4F5B-5D71-0F2D-AB87CA15A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3093D3-618C-8EB9-5D72-0B1FFD2E8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ED488A-01B1-22F2-C454-0DBEF16B5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AE10C-93D1-EC86-E513-26FB5FC20A6D}"/>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6" name="Footer Placeholder 5">
            <a:extLst>
              <a:ext uri="{FF2B5EF4-FFF2-40B4-BE49-F238E27FC236}">
                <a16:creationId xmlns:a16="http://schemas.microsoft.com/office/drawing/2014/main" id="{5B323391-2C88-43CF-1931-2FDA813402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E710D-191E-844B-97FB-12AA6A88F799}"/>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75777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C3AB-47FA-C5C9-960C-F6B610F19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7213B7-EE99-EA7E-7833-AF8AA3477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BB37E0-B03D-70F1-7B79-52542257D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BFA9E-486C-5117-68DD-1D8D7EBE82D6}"/>
              </a:ext>
            </a:extLst>
          </p:cNvPr>
          <p:cNvSpPr>
            <a:spLocks noGrp="1"/>
          </p:cNvSpPr>
          <p:nvPr>
            <p:ph type="dt" sz="half" idx="10"/>
          </p:nvPr>
        </p:nvSpPr>
        <p:spPr/>
        <p:txBody>
          <a:bodyPr/>
          <a:lstStyle/>
          <a:p>
            <a:fld id="{B9484996-B5FE-428F-A2FB-70C5D5982AD5}" type="datetimeFigureOut">
              <a:rPr lang="en-US" smtClean="0"/>
              <a:t>9/28/2023</a:t>
            </a:fld>
            <a:endParaRPr lang="en-US"/>
          </a:p>
        </p:txBody>
      </p:sp>
      <p:sp>
        <p:nvSpPr>
          <p:cNvPr id="6" name="Footer Placeholder 5">
            <a:extLst>
              <a:ext uri="{FF2B5EF4-FFF2-40B4-BE49-F238E27FC236}">
                <a16:creationId xmlns:a16="http://schemas.microsoft.com/office/drawing/2014/main" id="{F535B104-7FF9-9631-C487-2BD376373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9D34-0234-5E57-8D89-05E9851DD7BD}"/>
              </a:ext>
            </a:extLst>
          </p:cNvPr>
          <p:cNvSpPr>
            <a:spLocks noGrp="1"/>
          </p:cNvSpPr>
          <p:nvPr>
            <p:ph type="sldNum" sz="quarter" idx="12"/>
          </p:nvPr>
        </p:nvSpPr>
        <p:spPr/>
        <p:txBody>
          <a:bodyPr/>
          <a:lstStyle/>
          <a:p>
            <a:fld id="{8B650D13-DE99-405A-9917-284E48F41810}" type="slidenum">
              <a:rPr lang="en-US" smtClean="0"/>
              <a:t>‹#›</a:t>
            </a:fld>
            <a:endParaRPr lang="en-US"/>
          </a:p>
        </p:txBody>
      </p:sp>
    </p:spTree>
    <p:extLst>
      <p:ext uri="{BB962C8B-B14F-4D97-AF65-F5344CB8AC3E}">
        <p14:creationId xmlns:p14="http://schemas.microsoft.com/office/powerpoint/2010/main" val="169300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AAFF9C-9B6B-660D-9498-DBBED26A9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27A485-9F80-3B7D-45F2-9E90C7CF5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1C646-3DB5-33EF-C5F6-0E7C64CCF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84996-B5FE-428F-A2FB-70C5D5982AD5}" type="datetimeFigureOut">
              <a:rPr lang="en-US" smtClean="0"/>
              <a:t>9/28/2023</a:t>
            </a:fld>
            <a:endParaRPr lang="en-US"/>
          </a:p>
        </p:txBody>
      </p:sp>
      <p:sp>
        <p:nvSpPr>
          <p:cNvPr id="5" name="Footer Placeholder 4">
            <a:extLst>
              <a:ext uri="{FF2B5EF4-FFF2-40B4-BE49-F238E27FC236}">
                <a16:creationId xmlns:a16="http://schemas.microsoft.com/office/drawing/2014/main" id="{9736DC29-17B1-5292-45BD-B1E85EF7D6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69C9E5-2601-873A-F013-21877E2C1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50D13-DE99-405A-9917-284E48F41810}" type="slidenum">
              <a:rPr lang="en-US" smtClean="0"/>
              <a:t>‹#›</a:t>
            </a:fld>
            <a:endParaRPr lang="en-US"/>
          </a:p>
        </p:txBody>
      </p:sp>
    </p:spTree>
    <p:extLst>
      <p:ext uri="{BB962C8B-B14F-4D97-AF65-F5344CB8AC3E}">
        <p14:creationId xmlns:p14="http://schemas.microsoft.com/office/powerpoint/2010/main" val="1745328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hopkinsmedicine.org/health/wellness-and-prevention/ginger-benefits" TargetMode="External"/><Relationship Id="rId7" Type="http://schemas.openxmlformats.org/officeDocument/2006/relationships/hyperlink" Target="https://www.urbanmali.com/blogs/wisdom/varieties-of-ginger"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healthline.com/nutrition/11-proven-benefits-of-ginger" TargetMode="External"/><Relationship Id="rId5" Type="http://schemas.openxmlformats.org/officeDocument/2006/relationships/hyperlink" Target="https://www.ncbi.nlm.nih.gov/books/NBK92775/" TargetMode="External"/><Relationship Id="rId4" Type="http://schemas.openxmlformats.org/officeDocument/2006/relationships/hyperlink" Target="https://www.mountsinai.org/health-library/herb/ginger"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en.wikipedia.org/wiki/Ginger"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bobvila.com/articles/how-to-grow-ginger/" TargetMode="External"/><Relationship Id="rId5" Type="http://schemas.openxmlformats.org/officeDocument/2006/relationships/hyperlink" Target="https://www.urbanmali.com/blogs/wisdom/varieties-of-ginger" TargetMode="External"/><Relationship Id="rId4" Type="http://schemas.openxmlformats.org/officeDocument/2006/relationships/hyperlink" Target="https://www.thesurvivalgardener.com/which-gingers-are-edible/"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16DB-7BD1-2448-6CF6-F4DBDBB12016}"/>
              </a:ext>
            </a:extLst>
          </p:cNvPr>
          <p:cNvSpPr>
            <a:spLocks noGrp="1"/>
          </p:cNvSpPr>
          <p:nvPr>
            <p:ph type="ctrTitle"/>
          </p:nvPr>
        </p:nvSpPr>
        <p:spPr>
          <a:xfrm>
            <a:off x="0" y="3631474"/>
            <a:ext cx="12192000" cy="3226525"/>
          </a:xfrm>
          <a:gradFill>
            <a:gsLst>
              <a:gs pos="48500">
                <a:srgbClr val="4C4B4B"/>
              </a:gs>
              <a:gs pos="0">
                <a:schemeClr val="tx1">
                  <a:lumMod val="50000"/>
                  <a:lumOff val="50000"/>
                  <a:alpha val="10000"/>
                </a:schemeClr>
              </a:gs>
              <a:gs pos="97000">
                <a:schemeClr val="bg2">
                  <a:lumMod val="10000"/>
                </a:schemeClr>
              </a:gs>
            </a:gsLst>
            <a:lin ang="0" scaled="1"/>
          </a:gradFill>
          <a:ln>
            <a:noFill/>
          </a:ln>
        </p:spPr>
        <p:txBody>
          <a:bodyPr rIns="365760" anchor="b" anchorCtr="0">
            <a:normAutofit/>
          </a:bodyPr>
          <a:lstStyle/>
          <a:p>
            <a:pPr algn="r">
              <a:spcBef>
                <a:spcPts val="1200"/>
              </a:spcBef>
            </a:pPr>
            <a:r>
              <a:rPr lang="en-US"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Herb of the Year — Ginger</a:t>
            </a:r>
            <a:br>
              <a:rPr lang="en-US" b="1" dirty="0">
                <a:solidFill>
                  <a:schemeClr val="bg1"/>
                </a:solidFill>
                <a:latin typeface="Ginger" pitchFamily="2" charset="0"/>
              </a:rPr>
            </a:br>
            <a:br>
              <a:rPr lang="en-US" b="1" dirty="0">
                <a:solidFill>
                  <a:schemeClr val="bg1"/>
                </a:solidFill>
                <a:latin typeface="Ginger" pitchFamily="2" charset="0"/>
              </a:rPr>
            </a:br>
            <a:r>
              <a:rPr lang="en-US" sz="3600" b="1" dirty="0">
                <a:solidFill>
                  <a:schemeClr val="bg1"/>
                </a:solidFill>
                <a:latin typeface="Ginger" pitchFamily="2" charset="0"/>
              </a:rPr>
              <a:t>Kathleen Harrington</a:t>
            </a:r>
            <a:br>
              <a:rPr lang="en-US" sz="3600" b="1" dirty="0">
                <a:solidFill>
                  <a:schemeClr val="bg1"/>
                </a:solidFill>
                <a:latin typeface="Ginger" pitchFamily="2" charset="0"/>
              </a:rPr>
            </a:br>
            <a:r>
              <a:rPr lang="en-US" sz="3600" b="1" dirty="0">
                <a:solidFill>
                  <a:schemeClr val="bg1"/>
                </a:solidFill>
                <a:latin typeface="Ginger" pitchFamily="2" charset="0"/>
              </a:rPr>
              <a:t>HSABR September 2023</a:t>
            </a:r>
            <a:r>
              <a:rPr lang="en-US" b="1" dirty="0">
                <a:solidFill>
                  <a:schemeClr val="bg1"/>
                </a:solidFill>
                <a:latin typeface="Ginger" pitchFamily="2" charset="0"/>
              </a:rPr>
              <a:t> </a:t>
            </a:r>
          </a:p>
        </p:txBody>
      </p:sp>
    </p:spTree>
    <p:extLst>
      <p:ext uri="{BB962C8B-B14F-4D97-AF65-F5344CB8AC3E}">
        <p14:creationId xmlns:p14="http://schemas.microsoft.com/office/powerpoint/2010/main" val="1227001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Origin</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200" y="1825624"/>
            <a:ext cx="5493488" cy="4465845"/>
          </a:xfrm>
        </p:spPr>
        <p:txBody>
          <a:bodyPr vert="horz" lIns="91440" tIns="45720" rIns="91440" bIns="45720" rtlCol="0">
            <a:normAutofit fontScale="77500" lnSpcReduction="20000"/>
          </a:bodyPr>
          <a:lstStyle/>
          <a:p>
            <a:pPr>
              <a:spcAft>
                <a:spcPts val="600"/>
              </a:spcAft>
            </a:pPr>
            <a:r>
              <a:rPr lang="en-US" sz="3600" dirty="0">
                <a:solidFill>
                  <a:schemeClr val="bg1"/>
                </a:solidFill>
                <a:latin typeface="Montserrat Medium" panose="00000600000000000000" pitchFamily="2" charset="0"/>
              </a:rPr>
              <a:t>Maritime Southeast Asia </a:t>
            </a:r>
          </a:p>
          <a:p>
            <a:pPr>
              <a:spcAft>
                <a:spcPts val="600"/>
              </a:spcAft>
            </a:pPr>
            <a:r>
              <a:rPr lang="en-US" sz="3600" dirty="0">
                <a:solidFill>
                  <a:schemeClr val="bg1"/>
                </a:solidFill>
                <a:latin typeface="Montserrat Medium" panose="00000600000000000000" pitchFamily="2" charset="0"/>
              </a:rPr>
              <a:t>True </a:t>
            </a:r>
            <a:r>
              <a:rPr lang="en-US" sz="3600" dirty="0">
                <a:solidFill>
                  <a:schemeClr val="accent4">
                    <a:lumMod val="40000"/>
                    <a:lumOff val="60000"/>
                  </a:schemeClr>
                </a:solidFill>
                <a:latin typeface="Montserrat Medium" panose="00000600000000000000" pitchFamily="2" charset="0"/>
              </a:rPr>
              <a:t>cultigen</a:t>
            </a:r>
          </a:p>
          <a:p>
            <a:pPr lvl="1">
              <a:spcAft>
                <a:spcPts val="600"/>
              </a:spcAft>
            </a:pPr>
            <a:r>
              <a:rPr lang="en-US" sz="3200" dirty="0">
                <a:solidFill>
                  <a:schemeClr val="bg1"/>
                </a:solidFill>
                <a:latin typeface="Montserrat Medium" panose="00000600000000000000" pitchFamily="2" charset="0"/>
              </a:rPr>
              <a:t>Does not exist in a wild state</a:t>
            </a:r>
          </a:p>
          <a:p>
            <a:pPr>
              <a:spcAft>
                <a:spcPts val="600"/>
              </a:spcAft>
            </a:pPr>
            <a:r>
              <a:rPr lang="en-US" sz="3600" dirty="0">
                <a:solidFill>
                  <a:schemeClr val="bg1"/>
                </a:solidFill>
                <a:latin typeface="Montserrat Medium" panose="00000600000000000000" pitchFamily="2" charset="0"/>
              </a:rPr>
              <a:t>One of the first spices to have been exported from Asia o</a:t>
            </a:r>
            <a:r>
              <a:rPr lang="en-US" sz="3200" dirty="0">
                <a:solidFill>
                  <a:schemeClr val="bg1"/>
                </a:solidFill>
                <a:latin typeface="Montserrat Medium" panose="00000600000000000000" pitchFamily="2" charset="0"/>
              </a:rPr>
              <a:t>ver 5,000 years ago</a:t>
            </a:r>
          </a:p>
          <a:p>
            <a:pPr lvl="1">
              <a:spcAft>
                <a:spcPts val="600"/>
              </a:spcAft>
            </a:pPr>
            <a:r>
              <a:rPr lang="en-US" sz="3200" dirty="0">
                <a:solidFill>
                  <a:schemeClr val="bg1"/>
                </a:solidFill>
                <a:latin typeface="Montserrat Medium" panose="00000600000000000000" pitchFamily="2" charset="0"/>
              </a:rPr>
              <a:t>Arrived in medieval Europe with the spice trade</a:t>
            </a:r>
          </a:p>
          <a:p>
            <a:pPr lvl="1">
              <a:spcAft>
                <a:spcPts val="600"/>
              </a:spcAft>
            </a:pPr>
            <a:r>
              <a:rPr lang="en-US" sz="3200" dirty="0">
                <a:solidFill>
                  <a:schemeClr val="bg1"/>
                </a:solidFill>
                <a:latin typeface="Montserrat Medium" panose="00000600000000000000" pitchFamily="2" charset="0"/>
              </a:rPr>
              <a:t>Used by ancient Greeks </a:t>
            </a:r>
            <a:br>
              <a:rPr lang="en-US" sz="3200" dirty="0">
                <a:solidFill>
                  <a:schemeClr val="bg1"/>
                </a:solidFill>
                <a:latin typeface="Montserrat Medium" panose="00000600000000000000" pitchFamily="2" charset="0"/>
              </a:rPr>
            </a:br>
            <a:r>
              <a:rPr lang="en-US" sz="3200" dirty="0">
                <a:solidFill>
                  <a:schemeClr val="bg1"/>
                </a:solidFill>
                <a:latin typeface="Montserrat Medium" panose="00000600000000000000" pitchFamily="2" charset="0"/>
              </a:rPr>
              <a:t>and Romans</a:t>
            </a:r>
          </a:p>
        </p:txBody>
      </p:sp>
      <p:pic>
        <p:nvPicPr>
          <p:cNvPr id="7" name="Content Placeholder 6" descr="A map of asia with green borders&#10;&#10;Description automatically generated">
            <a:extLst>
              <a:ext uri="{FF2B5EF4-FFF2-40B4-BE49-F238E27FC236}">
                <a16:creationId xmlns:a16="http://schemas.microsoft.com/office/drawing/2014/main" id="{11227064-D12E-FF06-5C28-1B85FEB43B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9485" y="2007256"/>
            <a:ext cx="4686300" cy="3600450"/>
          </a:xfrm>
          <a:prstGeom prst="rect">
            <a:avLst/>
          </a:prstGeom>
          <a:ln>
            <a:solidFill>
              <a:schemeClr val="bg1"/>
            </a:solidFill>
          </a:ln>
        </p:spPr>
      </p:pic>
      <p:sp>
        <p:nvSpPr>
          <p:cNvPr id="8" name="TextBox 7">
            <a:extLst>
              <a:ext uri="{FF2B5EF4-FFF2-40B4-BE49-F238E27FC236}">
                <a16:creationId xmlns:a16="http://schemas.microsoft.com/office/drawing/2014/main" id="{FF1B9D4E-6429-4A93-DC0F-FBF67BB88CCF}"/>
              </a:ext>
            </a:extLst>
          </p:cNvPr>
          <p:cNvSpPr txBox="1"/>
          <p:nvPr/>
        </p:nvSpPr>
        <p:spPr>
          <a:xfrm>
            <a:off x="6728375" y="5636549"/>
            <a:ext cx="4188520" cy="646331"/>
          </a:xfrm>
          <a:prstGeom prst="rect">
            <a:avLst/>
          </a:prstGeom>
          <a:noFill/>
        </p:spPr>
        <p:txBody>
          <a:bodyPr wrap="square" rtlCol="0">
            <a:spAutoFit/>
          </a:bodyPr>
          <a:lstStyle/>
          <a:p>
            <a:pPr algn="ctr"/>
            <a:r>
              <a:rPr lang="en-US" dirty="0">
                <a:solidFill>
                  <a:schemeClr val="bg1"/>
                </a:solidFill>
              </a:rPr>
              <a:t>Brunei, Indonesia, Malaysia, the Philippines, Singapore, and East Timor</a:t>
            </a:r>
          </a:p>
        </p:txBody>
      </p:sp>
    </p:spTree>
    <p:extLst>
      <p:ext uri="{BB962C8B-B14F-4D97-AF65-F5344CB8AC3E}">
        <p14:creationId xmlns:p14="http://schemas.microsoft.com/office/powerpoint/2010/main" val="174875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Ginger in Folk Medicine</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Long history of use in Asian, Indian, and Arabic herbal traditions</a:t>
            </a:r>
          </a:p>
          <a:p>
            <a:pPr>
              <a:spcAft>
                <a:spcPts val="600"/>
              </a:spcAft>
            </a:pPr>
            <a:r>
              <a:rPr lang="en-US" sz="3200" dirty="0">
                <a:solidFill>
                  <a:schemeClr val="bg1"/>
                </a:solidFill>
                <a:latin typeface="Montserrat Medium" panose="00000600000000000000" pitchFamily="2" charset="0"/>
              </a:rPr>
              <a:t>Used in China to help digestion and treat stomach upset, diarrhea, and nausea for more than 2,000 years</a:t>
            </a:r>
          </a:p>
          <a:p>
            <a:pPr>
              <a:spcAft>
                <a:spcPts val="600"/>
              </a:spcAft>
            </a:pPr>
            <a:r>
              <a:rPr lang="en-US" sz="3200" dirty="0">
                <a:solidFill>
                  <a:schemeClr val="bg1"/>
                </a:solidFill>
                <a:latin typeface="Montserrat Medium" panose="00000600000000000000" pitchFamily="2" charset="0"/>
              </a:rPr>
              <a:t>Used</a:t>
            </a:r>
            <a:r>
              <a:rPr lang="en-US" sz="3200" i="1" dirty="0">
                <a:solidFill>
                  <a:schemeClr val="bg1"/>
                </a:solidFill>
                <a:latin typeface="Montserrat Medium" panose="00000600000000000000" pitchFamily="2" charset="0"/>
              </a:rPr>
              <a:t> </a:t>
            </a:r>
            <a:r>
              <a:rPr lang="en-US" sz="3200" dirty="0">
                <a:solidFill>
                  <a:schemeClr val="bg1"/>
                </a:solidFill>
                <a:latin typeface="Montserrat Medium" panose="00000600000000000000" pitchFamily="2" charset="0"/>
              </a:rPr>
              <a:t>by healers, monks, and herbalists in Europe to make tisanes, syrups, tinctures, and other carminative </a:t>
            </a:r>
            <a:r>
              <a:rPr lang="en-US" sz="3200" dirty="0">
                <a:solidFill>
                  <a:schemeClr val="accent4">
                    <a:lumMod val="40000"/>
                    <a:lumOff val="60000"/>
                  </a:schemeClr>
                </a:solidFill>
                <a:latin typeface="Montserrat Medium" panose="00000600000000000000" pitchFamily="2" charset="0"/>
              </a:rPr>
              <a:t>simples</a:t>
            </a:r>
          </a:p>
          <a:p>
            <a:pPr>
              <a:spcAft>
                <a:spcPts val="600"/>
              </a:spcAft>
            </a:pPr>
            <a:endParaRPr lang="en-US" sz="32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22319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4CFF37-8502-68A3-060A-EB0B2AB3E0CC}"/>
              </a:ext>
            </a:extLst>
          </p:cNvPr>
          <p:cNvSpPr txBox="1">
            <a:spLocks/>
          </p:cNvSpPr>
          <p:nvPr/>
        </p:nvSpPr>
        <p:spPr>
          <a:xfrm>
            <a:off x="-2806" y="2169915"/>
            <a:ext cx="12194806" cy="3975445"/>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600"/>
              </a:spcAft>
            </a:pPr>
            <a:r>
              <a:rPr lang="en-US" sz="4400" dirty="0">
                <a:solidFill>
                  <a:schemeClr val="bg1"/>
                </a:solidFill>
                <a:latin typeface="Ginger" pitchFamily="2" charset="0"/>
              </a:rPr>
              <a:t>  </a:t>
            </a:r>
            <a:r>
              <a:rPr lang="en-US" sz="6600"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Health Benefits of Ginger</a:t>
            </a:r>
            <a:endParaRPr lang="en-US" sz="4400" b="1" dirty="0">
              <a:solidFill>
                <a:schemeClr val="accent2">
                  <a:lumMod val="40000"/>
                  <a:lumOff val="60000"/>
                </a:schemeClr>
              </a:solidFill>
              <a:effectLst>
                <a:outerShdw blurRad="38100" dist="38100" dir="2700000" algn="tl">
                  <a:srgbClr val="000000">
                    <a:alpha val="43137"/>
                  </a:srgbClr>
                </a:outerShdw>
              </a:effectLst>
              <a:latin typeface="Ginger" pitchFamily="2" charset="0"/>
            </a:endParaRPr>
          </a:p>
        </p:txBody>
      </p:sp>
    </p:spTree>
    <p:extLst>
      <p:ext uri="{BB962C8B-B14F-4D97-AF65-F5344CB8AC3E}">
        <p14:creationId xmlns:p14="http://schemas.microsoft.com/office/powerpoint/2010/main" val="707121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Medicinal Properties</a:t>
            </a: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Fragrance and flavor of ginger are from its volatile natural oils and pungent phenolic compounds</a:t>
            </a:r>
          </a:p>
          <a:p>
            <a:pPr>
              <a:spcAft>
                <a:spcPts val="600"/>
              </a:spcAft>
            </a:pPr>
            <a:r>
              <a:rPr lang="en-US" sz="3200" dirty="0">
                <a:solidFill>
                  <a:schemeClr val="accent4">
                    <a:lumMod val="40000"/>
                    <a:lumOff val="60000"/>
                  </a:schemeClr>
                </a:solidFill>
                <a:latin typeface="Montserrat Medium" panose="00000600000000000000" pitchFamily="2" charset="0"/>
              </a:rPr>
              <a:t>Gingerol</a:t>
            </a:r>
            <a:r>
              <a:rPr lang="en-US" sz="3200" dirty="0">
                <a:solidFill>
                  <a:schemeClr val="bg1"/>
                </a:solidFill>
                <a:latin typeface="Montserrat Medium" panose="00000600000000000000" pitchFamily="2" charset="0"/>
              </a:rPr>
              <a:t> is the main bioactive compound</a:t>
            </a:r>
          </a:p>
        </p:txBody>
      </p:sp>
    </p:spTree>
    <p:extLst>
      <p:ext uri="{BB962C8B-B14F-4D97-AF65-F5344CB8AC3E}">
        <p14:creationId xmlns:p14="http://schemas.microsoft.com/office/powerpoint/2010/main" val="246647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fontScale="90000"/>
          </a:bodyPr>
          <a:lstStyle/>
          <a:p>
            <a:r>
              <a:rPr lang="en-US" sz="5400" b="1" dirty="0">
                <a:solidFill>
                  <a:schemeClr val="bg1"/>
                </a:solidFill>
                <a:latin typeface="Ginger" pitchFamily="2" charset="0"/>
              </a:rPr>
              <a:t>Current Medicinal Uses and Indications</a:t>
            </a: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Nausea Relief</a:t>
            </a:r>
          </a:p>
          <a:p>
            <a:pPr lvl="1">
              <a:spcAft>
                <a:spcPts val="600"/>
              </a:spcAft>
            </a:pPr>
            <a:r>
              <a:rPr lang="en-US" sz="2800" dirty="0">
                <a:solidFill>
                  <a:schemeClr val="bg1"/>
                </a:solidFill>
                <a:latin typeface="Montserrat Medium" panose="00000600000000000000" pitchFamily="2" charset="0"/>
              </a:rPr>
              <a:t>Motion sickness</a:t>
            </a:r>
          </a:p>
          <a:p>
            <a:pPr lvl="1">
              <a:spcAft>
                <a:spcPts val="600"/>
              </a:spcAft>
            </a:pPr>
            <a:r>
              <a:rPr lang="en-US" sz="2800" dirty="0">
                <a:solidFill>
                  <a:schemeClr val="bg1"/>
                </a:solidFill>
                <a:latin typeface="Montserrat Medium" panose="00000600000000000000" pitchFamily="2" charset="0"/>
              </a:rPr>
              <a:t>Pregnancy</a:t>
            </a:r>
          </a:p>
          <a:p>
            <a:pPr lvl="1">
              <a:spcAft>
                <a:spcPts val="600"/>
              </a:spcAft>
            </a:pPr>
            <a:r>
              <a:rPr lang="en-US" sz="2800" dirty="0">
                <a:solidFill>
                  <a:schemeClr val="bg1"/>
                </a:solidFill>
                <a:latin typeface="Montserrat Medium" panose="00000600000000000000" pitchFamily="2" charset="0"/>
              </a:rPr>
              <a:t>Chemotherapy</a:t>
            </a:r>
          </a:p>
          <a:p>
            <a:pPr lvl="1">
              <a:spcAft>
                <a:spcPts val="600"/>
              </a:spcAft>
            </a:pPr>
            <a:r>
              <a:rPr lang="en-US" sz="2800" dirty="0">
                <a:solidFill>
                  <a:schemeClr val="bg1"/>
                </a:solidFill>
                <a:latin typeface="Montserrat Medium" panose="00000600000000000000" pitchFamily="2" charset="0"/>
              </a:rPr>
              <a:t>Post-surgical</a:t>
            </a:r>
          </a:p>
          <a:p>
            <a:pPr>
              <a:spcAft>
                <a:spcPts val="600"/>
              </a:spcAft>
            </a:pPr>
            <a:r>
              <a:rPr lang="en-US" sz="3200" dirty="0">
                <a:solidFill>
                  <a:schemeClr val="bg1"/>
                </a:solidFill>
                <a:latin typeface="Montserrat Medium" panose="00000600000000000000" pitchFamily="2" charset="0"/>
              </a:rPr>
              <a:t>Osteoarthritis</a:t>
            </a:r>
          </a:p>
        </p:txBody>
      </p:sp>
    </p:spTree>
    <p:extLst>
      <p:ext uri="{BB962C8B-B14F-4D97-AF65-F5344CB8AC3E}">
        <p14:creationId xmlns:p14="http://schemas.microsoft.com/office/powerpoint/2010/main" val="237311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Other Possible Benefits</a:t>
            </a: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May help lower cholesterol and help prevent </a:t>
            </a:r>
            <a:br>
              <a:rPr lang="en-US" sz="3200" dirty="0">
                <a:solidFill>
                  <a:schemeClr val="bg1"/>
                </a:solidFill>
                <a:latin typeface="Montserrat Medium" panose="00000600000000000000" pitchFamily="2" charset="0"/>
              </a:rPr>
            </a:br>
            <a:r>
              <a:rPr lang="en-US" sz="3200" dirty="0">
                <a:solidFill>
                  <a:schemeClr val="bg1"/>
                </a:solidFill>
                <a:latin typeface="Montserrat Medium" panose="00000600000000000000" pitchFamily="2" charset="0"/>
              </a:rPr>
              <a:t>blood clots</a:t>
            </a:r>
          </a:p>
          <a:p>
            <a:pPr>
              <a:spcAft>
                <a:spcPts val="600"/>
              </a:spcAft>
            </a:pPr>
            <a:r>
              <a:rPr lang="en-US" sz="3200" dirty="0">
                <a:solidFill>
                  <a:schemeClr val="bg1"/>
                </a:solidFill>
                <a:latin typeface="Montserrat Medium" panose="00000600000000000000" pitchFamily="2" charset="0"/>
              </a:rPr>
              <a:t>May help improve blood sugar control among people with type 2 diabetes</a:t>
            </a:r>
          </a:p>
          <a:p>
            <a:pPr>
              <a:spcAft>
                <a:spcPts val="600"/>
              </a:spcAft>
            </a:pPr>
            <a:r>
              <a:rPr lang="en-US" sz="3200" dirty="0">
                <a:solidFill>
                  <a:schemeClr val="bg1"/>
                </a:solidFill>
                <a:latin typeface="Montserrat Medium" panose="00000600000000000000" pitchFamily="2" charset="0"/>
              </a:rPr>
              <a:t>More research is needed to determine whether ginger is safe or effective for heart disease and diabetes</a:t>
            </a:r>
          </a:p>
        </p:txBody>
      </p:sp>
    </p:spTree>
    <p:extLst>
      <p:ext uri="{BB962C8B-B14F-4D97-AF65-F5344CB8AC3E}">
        <p14:creationId xmlns:p14="http://schemas.microsoft.com/office/powerpoint/2010/main" val="174436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Other Possible Benefits </a:t>
            </a:r>
            <a:r>
              <a:rPr lang="en-US" b="1" dirty="0">
                <a:solidFill>
                  <a:schemeClr val="bg1"/>
                </a:solidFill>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Bloating and gas</a:t>
            </a:r>
          </a:p>
          <a:p>
            <a:pPr lvl="1">
              <a:spcAft>
                <a:spcPts val="600"/>
              </a:spcAft>
            </a:pPr>
            <a:r>
              <a:rPr lang="en-US" sz="2800" dirty="0">
                <a:solidFill>
                  <a:schemeClr val="bg1"/>
                </a:solidFill>
                <a:latin typeface="Montserrat Medium" panose="00000600000000000000" pitchFamily="2" charset="0"/>
              </a:rPr>
              <a:t>Can cut down on fermentation, constipation, </a:t>
            </a:r>
            <a:br>
              <a:rPr lang="en-US" sz="2800" dirty="0">
                <a:solidFill>
                  <a:schemeClr val="bg1"/>
                </a:solidFill>
                <a:latin typeface="Montserrat Medium" panose="00000600000000000000" pitchFamily="2" charset="0"/>
              </a:rPr>
            </a:br>
            <a:r>
              <a:rPr lang="en-US" sz="2800" dirty="0">
                <a:solidFill>
                  <a:schemeClr val="bg1"/>
                </a:solidFill>
                <a:latin typeface="Montserrat Medium" panose="00000600000000000000" pitchFamily="2" charset="0"/>
              </a:rPr>
              <a:t>and other causes of bloating and intestinal gas</a:t>
            </a:r>
          </a:p>
          <a:p>
            <a:pPr lvl="1">
              <a:spcAft>
                <a:spcPts val="600"/>
              </a:spcAft>
            </a:pPr>
            <a:r>
              <a:rPr lang="en-US" sz="2800" dirty="0">
                <a:solidFill>
                  <a:schemeClr val="bg1"/>
                </a:solidFill>
                <a:latin typeface="Montserrat Medium" panose="00000600000000000000" pitchFamily="2" charset="0"/>
              </a:rPr>
              <a:t>Can help treat chronic indigestion</a:t>
            </a:r>
          </a:p>
          <a:p>
            <a:pPr>
              <a:spcAft>
                <a:spcPts val="600"/>
              </a:spcAft>
            </a:pPr>
            <a:r>
              <a:rPr lang="en-US" sz="3200" dirty="0">
                <a:solidFill>
                  <a:schemeClr val="bg1"/>
                </a:solidFill>
                <a:latin typeface="Montserrat Medium" panose="00000600000000000000" pitchFamily="2" charset="0"/>
              </a:rPr>
              <a:t>Wear and tear on cells</a:t>
            </a:r>
          </a:p>
          <a:p>
            <a:pPr lvl="1">
              <a:spcAft>
                <a:spcPts val="600"/>
              </a:spcAft>
            </a:pPr>
            <a:r>
              <a:rPr lang="en-US" sz="2800" dirty="0">
                <a:solidFill>
                  <a:schemeClr val="bg1"/>
                </a:solidFill>
                <a:latin typeface="Montserrat Medium" panose="00000600000000000000" pitchFamily="2" charset="0"/>
              </a:rPr>
              <a:t>Contains antioxidants which help manage </a:t>
            </a:r>
            <a:br>
              <a:rPr lang="en-US" sz="2800" dirty="0">
                <a:solidFill>
                  <a:schemeClr val="bg1"/>
                </a:solidFill>
                <a:latin typeface="Montserrat Medium" panose="00000600000000000000" pitchFamily="2" charset="0"/>
              </a:rPr>
            </a:br>
            <a:r>
              <a:rPr lang="en-US" sz="2800" dirty="0">
                <a:solidFill>
                  <a:schemeClr val="bg1"/>
                </a:solidFill>
                <a:latin typeface="Montserrat Medium" panose="00000600000000000000" pitchFamily="2" charset="0"/>
              </a:rPr>
              <a:t>free radicals</a:t>
            </a:r>
          </a:p>
          <a:p>
            <a:pPr>
              <a:spcAft>
                <a:spcPts val="600"/>
              </a:spcAft>
            </a:pPr>
            <a:r>
              <a:rPr lang="en-US" sz="3200" dirty="0">
                <a:solidFill>
                  <a:schemeClr val="bg1"/>
                </a:solidFill>
                <a:latin typeface="Montserrat Medium" panose="00000600000000000000" pitchFamily="2" charset="0"/>
              </a:rPr>
              <a:t>May have anti-inflammatory properties</a:t>
            </a:r>
          </a:p>
        </p:txBody>
      </p:sp>
    </p:spTree>
    <p:extLst>
      <p:ext uri="{BB962C8B-B14F-4D97-AF65-F5344CB8AC3E}">
        <p14:creationId xmlns:p14="http://schemas.microsoft.com/office/powerpoint/2010/main" val="53639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Other Possible Benefits </a:t>
            </a:r>
            <a:r>
              <a:rPr lang="en-US" b="1" dirty="0">
                <a:solidFill>
                  <a:schemeClr val="bg1"/>
                </a:solidFill>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May help with weight loss</a:t>
            </a:r>
          </a:p>
          <a:p>
            <a:pPr lvl="1">
              <a:spcAft>
                <a:spcPts val="600"/>
              </a:spcAft>
            </a:pPr>
            <a:r>
              <a:rPr lang="en-US" sz="2800" dirty="0">
                <a:solidFill>
                  <a:schemeClr val="bg1"/>
                </a:solidFill>
                <a:latin typeface="Montserrat Medium" panose="00000600000000000000" pitchFamily="2" charset="0"/>
              </a:rPr>
              <a:t>Possibly because of anti-inflammatory potential</a:t>
            </a:r>
          </a:p>
          <a:p>
            <a:pPr>
              <a:spcAft>
                <a:spcPts val="600"/>
              </a:spcAft>
            </a:pPr>
            <a:r>
              <a:rPr lang="en-US" sz="3200" dirty="0">
                <a:solidFill>
                  <a:schemeClr val="bg1"/>
                </a:solidFill>
                <a:latin typeface="Montserrat Medium" panose="00000600000000000000" pitchFamily="2" charset="0"/>
              </a:rPr>
              <a:t>May reduce menstrual pain</a:t>
            </a:r>
          </a:p>
          <a:p>
            <a:pPr>
              <a:spcAft>
                <a:spcPts val="600"/>
              </a:spcAft>
            </a:pPr>
            <a:r>
              <a:rPr lang="en-US" sz="3200" dirty="0">
                <a:solidFill>
                  <a:schemeClr val="bg1"/>
                </a:solidFill>
                <a:latin typeface="Montserrat Medium" panose="00000600000000000000" pitchFamily="2" charset="0"/>
              </a:rPr>
              <a:t>May help lower cholesterol levels</a:t>
            </a:r>
          </a:p>
          <a:p>
            <a:pPr>
              <a:spcAft>
                <a:spcPts val="600"/>
              </a:spcAft>
            </a:pPr>
            <a:r>
              <a:rPr lang="en-US" sz="3200" dirty="0">
                <a:solidFill>
                  <a:schemeClr val="bg1"/>
                </a:solidFill>
                <a:latin typeface="Montserrat Medium" panose="00000600000000000000" pitchFamily="2" charset="0"/>
              </a:rPr>
              <a:t>May help reduce risk of cancer</a:t>
            </a:r>
          </a:p>
          <a:p>
            <a:pPr>
              <a:spcAft>
                <a:spcPts val="600"/>
              </a:spcAft>
            </a:pPr>
            <a:r>
              <a:rPr lang="en-US" sz="3200" dirty="0">
                <a:solidFill>
                  <a:schemeClr val="bg1"/>
                </a:solidFill>
                <a:latin typeface="Montserrat Medium" panose="00000600000000000000" pitchFamily="2" charset="0"/>
              </a:rPr>
              <a:t>May improve brain function and protect against Alzheimer’s disease</a:t>
            </a:r>
          </a:p>
          <a:p>
            <a:pPr>
              <a:spcAft>
                <a:spcPts val="600"/>
              </a:spcAft>
            </a:pPr>
            <a:endParaRPr lang="en-US" sz="32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81979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193813"/>
            <a:ext cx="11353780" cy="6484781"/>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Available Forms</a:t>
            </a: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Fresh or dried ginger root (rhizome)</a:t>
            </a:r>
            <a:endParaRPr lang="en-US" sz="2800" dirty="0">
              <a:solidFill>
                <a:schemeClr val="bg1"/>
              </a:solidFill>
              <a:latin typeface="Montserrat Medium" panose="00000600000000000000" pitchFamily="2" charset="0"/>
            </a:endParaRPr>
          </a:p>
          <a:p>
            <a:pPr>
              <a:spcAft>
                <a:spcPts val="600"/>
              </a:spcAft>
            </a:pPr>
            <a:r>
              <a:rPr lang="en-US" sz="3200" dirty="0">
                <a:solidFill>
                  <a:schemeClr val="bg1"/>
                </a:solidFill>
                <a:latin typeface="Montserrat Medium" panose="00000600000000000000" pitchFamily="2" charset="0"/>
              </a:rPr>
              <a:t>Oil, steam distilled from the root</a:t>
            </a:r>
          </a:p>
          <a:p>
            <a:pPr>
              <a:spcAft>
                <a:spcPts val="600"/>
              </a:spcAft>
            </a:pPr>
            <a:r>
              <a:rPr lang="en-US" sz="3200" dirty="0">
                <a:solidFill>
                  <a:schemeClr val="bg1"/>
                </a:solidFill>
                <a:latin typeface="Montserrat Medium" panose="00000600000000000000" pitchFamily="2" charset="0"/>
              </a:rPr>
              <a:t>Powders, extracts, tinctures, capsules, and oils</a:t>
            </a:r>
          </a:p>
        </p:txBody>
      </p:sp>
    </p:spTree>
    <p:extLst>
      <p:ext uri="{BB962C8B-B14F-4D97-AF65-F5344CB8AC3E}">
        <p14:creationId xmlns:p14="http://schemas.microsoft.com/office/powerpoint/2010/main" val="3868446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140650"/>
            <a:ext cx="11353780" cy="6484781"/>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How to Take Ginger</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Pediatric use</a:t>
            </a:r>
          </a:p>
          <a:p>
            <a:pPr lvl="1">
              <a:spcAft>
                <a:spcPts val="600"/>
              </a:spcAft>
            </a:pPr>
            <a:r>
              <a:rPr lang="en-US" sz="2800" dirty="0">
                <a:solidFill>
                  <a:schemeClr val="bg1"/>
                </a:solidFill>
                <a:latin typeface="Montserrat Medium" panose="00000600000000000000" pitchFamily="2" charset="0"/>
              </a:rPr>
              <a:t>DO NOT give ginger to children under 2 years of age</a:t>
            </a:r>
            <a:endParaRPr lang="en-US" sz="3200" dirty="0">
              <a:solidFill>
                <a:schemeClr val="bg1"/>
              </a:solidFill>
              <a:latin typeface="Montserrat Medium" panose="00000600000000000000" pitchFamily="2" charset="0"/>
            </a:endParaRPr>
          </a:p>
          <a:p>
            <a:pPr lvl="1">
              <a:spcAft>
                <a:spcPts val="600"/>
              </a:spcAft>
            </a:pPr>
            <a:r>
              <a:rPr lang="en-US" sz="2800" dirty="0">
                <a:solidFill>
                  <a:schemeClr val="bg1"/>
                </a:solidFill>
                <a:latin typeface="Montserrat Medium" panose="00000600000000000000" pitchFamily="2" charset="0"/>
              </a:rPr>
              <a:t>Children over 2 may take ginger to treat nausea, stomach cramping, and headaches</a:t>
            </a:r>
          </a:p>
          <a:p>
            <a:pPr lvl="2">
              <a:spcAft>
                <a:spcPts val="600"/>
              </a:spcAft>
            </a:pPr>
            <a:r>
              <a:rPr lang="en-US" sz="2400" dirty="0">
                <a:solidFill>
                  <a:schemeClr val="bg1"/>
                </a:solidFill>
                <a:latin typeface="Montserrat Medium" panose="00000600000000000000" pitchFamily="2" charset="0"/>
              </a:rPr>
              <a:t>Ask your doctor to find the right dose</a:t>
            </a:r>
          </a:p>
        </p:txBody>
      </p:sp>
    </p:spTree>
    <p:extLst>
      <p:ext uri="{BB962C8B-B14F-4D97-AF65-F5344CB8AC3E}">
        <p14:creationId xmlns:p14="http://schemas.microsoft.com/office/powerpoint/2010/main" val="408713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22" y="-64603"/>
            <a:ext cx="12191978" cy="6922603"/>
          </a:xfrm>
          <a:prstGeom prst="rect">
            <a:avLst/>
          </a:prstGeom>
          <a:gradFill flip="none" rotWithShape="1">
            <a:gsLst>
              <a:gs pos="6000">
                <a:srgbClr val="5B5B5B">
                  <a:alpha val="52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pPr algn="ctr"/>
            <a:r>
              <a:rPr lang="en-US" sz="5400" b="1" dirty="0">
                <a:solidFill>
                  <a:schemeClr val="bg1"/>
                </a:solidFill>
                <a:latin typeface="Ginger" pitchFamily="2" charset="0"/>
              </a:rPr>
              <a:t>Disclaimer</a:t>
            </a:r>
          </a:p>
        </p:txBody>
      </p:sp>
      <p:sp>
        <p:nvSpPr>
          <p:cNvPr id="7" name="TextBox 6">
            <a:extLst>
              <a:ext uri="{FF2B5EF4-FFF2-40B4-BE49-F238E27FC236}">
                <a16:creationId xmlns:a16="http://schemas.microsoft.com/office/drawing/2014/main" id="{8113D934-D060-90DB-45D7-CE01774D9D7E}"/>
              </a:ext>
            </a:extLst>
          </p:cNvPr>
          <p:cNvSpPr txBox="1"/>
          <p:nvPr/>
        </p:nvSpPr>
        <p:spPr>
          <a:xfrm>
            <a:off x="838200" y="2381440"/>
            <a:ext cx="10513828" cy="2677656"/>
          </a:xfrm>
          <a:prstGeom prst="rect">
            <a:avLst/>
          </a:prstGeom>
          <a:noFill/>
        </p:spPr>
        <p:txBody>
          <a:bodyPr wrap="square">
            <a:spAutoFit/>
          </a:bodyPr>
          <a:lstStyle/>
          <a:p>
            <a:r>
              <a:rPr lang="en-US" sz="2800" dirty="0">
                <a:solidFill>
                  <a:schemeClr val="bg1"/>
                </a:solidFill>
              </a:rPr>
              <a:t>It is the policy of The Herb Society of America, Inc. not to advise or recommend herbs for medicinal or health use. This information is intended for educational purposes only and should not be considered as a recommendation or an endorsement of any particular medical or health treatment. Please consult a health care provider before pursuing any herbal treatments.</a:t>
            </a:r>
            <a:r>
              <a:rPr lang="en-US" sz="2000" dirty="0"/>
              <a:t>.</a:t>
            </a:r>
          </a:p>
        </p:txBody>
      </p:sp>
    </p:spTree>
    <p:extLst>
      <p:ext uri="{BB962C8B-B14F-4D97-AF65-F5344CB8AC3E}">
        <p14:creationId xmlns:p14="http://schemas.microsoft.com/office/powerpoint/2010/main" val="288251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193813"/>
            <a:ext cx="11353780" cy="6484781"/>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How to Take Ginger</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Adult use</a:t>
            </a:r>
          </a:p>
          <a:p>
            <a:pPr lvl="1">
              <a:spcAft>
                <a:spcPts val="600"/>
              </a:spcAft>
            </a:pPr>
            <a:r>
              <a:rPr lang="en-US" sz="2800" dirty="0">
                <a:solidFill>
                  <a:schemeClr val="bg1"/>
                </a:solidFill>
                <a:latin typeface="Montserrat Medium" panose="00000600000000000000" pitchFamily="2" charset="0"/>
              </a:rPr>
              <a:t>In general, DO NOT take more than 4 g of ginger per day, including food sources</a:t>
            </a:r>
          </a:p>
          <a:p>
            <a:pPr lvl="2">
              <a:spcAft>
                <a:spcPts val="600"/>
              </a:spcAft>
            </a:pPr>
            <a:r>
              <a:rPr lang="en-US" sz="2400" dirty="0">
                <a:solidFill>
                  <a:schemeClr val="bg1"/>
                </a:solidFill>
                <a:latin typeface="Montserrat Medium" panose="00000600000000000000" pitchFamily="2" charset="0"/>
              </a:rPr>
              <a:t>Pregnant women should not take more than 1 g per day</a:t>
            </a:r>
          </a:p>
          <a:p>
            <a:pPr lvl="1">
              <a:spcAft>
                <a:spcPts val="600"/>
              </a:spcAft>
            </a:pPr>
            <a:r>
              <a:rPr lang="en-US" sz="2800" dirty="0">
                <a:solidFill>
                  <a:schemeClr val="bg1"/>
                </a:solidFill>
                <a:latin typeface="Montserrat Medium" panose="00000600000000000000" pitchFamily="2" charset="0"/>
              </a:rPr>
              <a:t>For nausea, gas, or indigestion:</a:t>
            </a:r>
          </a:p>
          <a:p>
            <a:pPr lvl="2">
              <a:spcAft>
                <a:spcPts val="600"/>
              </a:spcAft>
            </a:pPr>
            <a:r>
              <a:rPr lang="en-US" sz="2400" dirty="0">
                <a:solidFill>
                  <a:schemeClr val="bg1"/>
                </a:solidFill>
                <a:latin typeface="Montserrat Medium" panose="00000600000000000000" pitchFamily="2" charset="0"/>
              </a:rPr>
              <a:t>Some studies have used 1 g of ginger daily, in </a:t>
            </a:r>
            <a:br>
              <a:rPr lang="en-US" sz="2400" dirty="0">
                <a:solidFill>
                  <a:schemeClr val="bg1"/>
                </a:solidFill>
                <a:latin typeface="Montserrat Medium" panose="00000600000000000000" pitchFamily="2" charset="0"/>
              </a:rPr>
            </a:br>
            <a:r>
              <a:rPr lang="en-US" sz="2400" dirty="0">
                <a:solidFill>
                  <a:schemeClr val="bg1"/>
                </a:solidFill>
                <a:latin typeface="Montserrat Medium" panose="00000600000000000000" pitchFamily="2" charset="0"/>
              </a:rPr>
              <a:t>divided doses</a:t>
            </a:r>
          </a:p>
          <a:p>
            <a:pPr lvl="2">
              <a:spcAft>
                <a:spcPts val="600"/>
              </a:spcAft>
            </a:pPr>
            <a:r>
              <a:rPr lang="en-US" sz="2400" dirty="0">
                <a:solidFill>
                  <a:schemeClr val="bg1"/>
                </a:solidFill>
                <a:latin typeface="Montserrat Medium" panose="00000600000000000000" pitchFamily="2" charset="0"/>
              </a:rPr>
              <a:t>Ask your doctor to help you find the right dose for you</a:t>
            </a:r>
          </a:p>
        </p:txBody>
      </p:sp>
    </p:spTree>
    <p:extLst>
      <p:ext uri="{BB962C8B-B14F-4D97-AF65-F5344CB8AC3E}">
        <p14:creationId xmlns:p14="http://schemas.microsoft.com/office/powerpoint/2010/main" val="1831047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193813"/>
            <a:ext cx="11353780" cy="6484781"/>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How to Take Ginger</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Adult use (continued)</a:t>
            </a:r>
          </a:p>
          <a:p>
            <a:pPr lvl="1">
              <a:spcAft>
                <a:spcPts val="600"/>
              </a:spcAft>
            </a:pPr>
            <a:r>
              <a:rPr lang="en-US" sz="2800" dirty="0">
                <a:solidFill>
                  <a:schemeClr val="bg1"/>
                </a:solidFill>
                <a:latin typeface="Montserrat Medium" panose="00000600000000000000" pitchFamily="2" charset="0"/>
              </a:rPr>
              <a:t>For pregnancy-induced vomiting:</a:t>
            </a:r>
          </a:p>
          <a:p>
            <a:pPr lvl="2">
              <a:spcAft>
                <a:spcPts val="600"/>
              </a:spcAft>
            </a:pPr>
            <a:r>
              <a:rPr lang="en-US" sz="2400" dirty="0">
                <a:solidFill>
                  <a:schemeClr val="bg1"/>
                </a:solidFill>
                <a:latin typeface="Montserrat Medium" panose="00000600000000000000" pitchFamily="2" charset="0"/>
              </a:rPr>
              <a:t>Some studies have used 650 mg to 1 g per day</a:t>
            </a:r>
          </a:p>
          <a:p>
            <a:pPr lvl="2">
              <a:spcAft>
                <a:spcPts val="600"/>
              </a:spcAft>
            </a:pPr>
            <a:r>
              <a:rPr lang="en-US" sz="2400" dirty="0">
                <a:solidFill>
                  <a:schemeClr val="bg1"/>
                </a:solidFill>
                <a:latin typeface="Montserrat Medium" panose="00000600000000000000" pitchFamily="2" charset="0"/>
              </a:rPr>
              <a:t>DO NOT take ginger without talking to your doctor first</a:t>
            </a:r>
          </a:p>
          <a:p>
            <a:pPr lvl="1">
              <a:spcAft>
                <a:spcPts val="600"/>
              </a:spcAft>
            </a:pPr>
            <a:r>
              <a:rPr lang="en-US" sz="2800" dirty="0">
                <a:solidFill>
                  <a:schemeClr val="bg1"/>
                </a:solidFill>
                <a:latin typeface="Montserrat Medium" panose="00000600000000000000" pitchFamily="2" charset="0"/>
              </a:rPr>
              <a:t>For arthritis pain:</a:t>
            </a:r>
          </a:p>
          <a:p>
            <a:pPr lvl="2">
              <a:spcAft>
                <a:spcPts val="600"/>
              </a:spcAft>
            </a:pPr>
            <a:r>
              <a:rPr lang="en-US" sz="2400" dirty="0">
                <a:solidFill>
                  <a:schemeClr val="bg1"/>
                </a:solidFill>
                <a:latin typeface="Montserrat Medium" panose="00000600000000000000" pitchFamily="2" charset="0"/>
              </a:rPr>
              <a:t>One study used 250 mg, 4 times daily</a:t>
            </a:r>
          </a:p>
          <a:p>
            <a:pPr lvl="2">
              <a:spcAft>
                <a:spcPts val="600"/>
              </a:spcAft>
            </a:pPr>
            <a:r>
              <a:rPr lang="en-US" sz="2400" dirty="0">
                <a:solidFill>
                  <a:schemeClr val="bg1"/>
                </a:solidFill>
                <a:latin typeface="Montserrat Medium" panose="00000600000000000000" pitchFamily="2" charset="0"/>
              </a:rPr>
              <a:t>Again, seek medical advice before starting</a:t>
            </a:r>
            <a:endParaRPr lang="en-US"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2509390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F7C617-8530-B6B2-6A45-980DE14C66AF}"/>
              </a:ext>
            </a:extLst>
          </p:cNvPr>
          <p:cNvSpPr txBox="1">
            <a:spLocks/>
          </p:cNvSpPr>
          <p:nvPr/>
        </p:nvSpPr>
        <p:spPr>
          <a:xfrm>
            <a:off x="-2806" y="2169915"/>
            <a:ext cx="12194806" cy="3975445"/>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600"/>
              </a:spcAft>
            </a:pPr>
            <a:r>
              <a:rPr lang="en-US" sz="4400" dirty="0">
                <a:solidFill>
                  <a:schemeClr val="bg1"/>
                </a:solidFill>
                <a:latin typeface="Ginger" pitchFamily="2" charset="0"/>
              </a:rPr>
              <a:t>  </a:t>
            </a:r>
            <a:r>
              <a:rPr lang="en-US" sz="6600"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Precautions</a:t>
            </a:r>
            <a:endParaRPr lang="en-US" sz="4400" b="1" dirty="0">
              <a:solidFill>
                <a:schemeClr val="accent2">
                  <a:lumMod val="40000"/>
                  <a:lumOff val="60000"/>
                </a:schemeClr>
              </a:solidFill>
              <a:effectLst>
                <a:outerShdw blurRad="38100" dist="38100" dir="2700000" algn="tl">
                  <a:srgbClr val="000000">
                    <a:alpha val="43137"/>
                  </a:srgbClr>
                </a:outerShdw>
              </a:effectLst>
              <a:latin typeface="Ginger" pitchFamily="2" charset="0"/>
            </a:endParaRPr>
          </a:p>
        </p:txBody>
      </p:sp>
    </p:spTree>
    <p:extLst>
      <p:ext uri="{BB962C8B-B14F-4D97-AF65-F5344CB8AC3E}">
        <p14:creationId xmlns:p14="http://schemas.microsoft.com/office/powerpoint/2010/main" val="393669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193813"/>
            <a:ext cx="11353780" cy="6484781"/>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Possible Adverse Effects</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Although </a:t>
            </a:r>
            <a:r>
              <a:rPr lang="en-US" sz="3200" dirty="0">
                <a:solidFill>
                  <a:schemeClr val="accent4">
                    <a:lumMod val="40000"/>
                    <a:lumOff val="60000"/>
                  </a:schemeClr>
                </a:solidFill>
                <a:latin typeface="Montserrat Medium" panose="00000600000000000000" pitchFamily="2" charset="0"/>
              </a:rPr>
              <a:t>generally recognized as safe</a:t>
            </a:r>
            <a:r>
              <a:rPr lang="en-US" sz="3200" dirty="0">
                <a:solidFill>
                  <a:schemeClr val="bg1"/>
                </a:solidFill>
                <a:latin typeface="Montserrat Medium" panose="00000600000000000000" pitchFamily="2" charset="0"/>
              </a:rPr>
              <a:t>, ginger can cause heartburn and other side effects, particularly if taken in powdered form</a:t>
            </a:r>
          </a:p>
          <a:p>
            <a:pPr>
              <a:spcAft>
                <a:spcPts val="600"/>
              </a:spcAft>
            </a:pPr>
            <a:r>
              <a:rPr lang="en-US" sz="3200" dirty="0">
                <a:solidFill>
                  <a:schemeClr val="bg1"/>
                </a:solidFill>
                <a:latin typeface="Montserrat Medium" panose="00000600000000000000" pitchFamily="2" charset="0"/>
              </a:rPr>
              <a:t>May adversely affect individuals with gallstones</a:t>
            </a:r>
          </a:p>
          <a:p>
            <a:pPr>
              <a:spcAft>
                <a:spcPts val="600"/>
              </a:spcAft>
            </a:pPr>
            <a:r>
              <a:rPr lang="en-US" sz="3200" dirty="0">
                <a:solidFill>
                  <a:schemeClr val="bg1"/>
                </a:solidFill>
                <a:latin typeface="Montserrat Medium" panose="00000600000000000000" pitchFamily="2" charset="0"/>
              </a:rPr>
              <a:t>May interfere with the effects of anticoagulants, such as warfarin or aspirin, and other prescription drugs</a:t>
            </a:r>
          </a:p>
          <a:p>
            <a:pPr>
              <a:spcAft>
                <a:spcPts val="600"/>
              </a:spcAft>
            </a:pPr>
            <a:r>
              <a:rPr lang="en-US" sz="3200" dirty="0">
                <a:solidFill>
                  <a:schemeClr val="bg1"/>
                </a:solidFill>
                <a:latin typeface="Montserrat Medium" panose="00000600000000000000" pitchFamily="2" charset="0"/>
              </a:rPr>
              <a:t>Always check with a healthcare professional before beginning any herbal supplement</a:t>
            </a:r>
          </a:p>
        </p:txBody>
      </p:sp>
    </p:spTree>
    <p:extLst>
      <p:ext uri="{BB962C8B-B14F-4D97-AF65-F5344CB8AC3E}">
        <p14:creationId xmlns:p14="http://schemas.microsoft.com/office/powerpoint/2010/main" val="1167333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193813"/>
            <a:ext cx="11353780" cy="6484781"/>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Caveats</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fontScale="92500" lnSpcReduction="10000"/>
          </a:bodyPr>
          <a:lstStyle/>
          <a:p>
            <a:pPr>
              <a:spcAft>
                <a:spcPts val="600"/>
              </a:spcAft>
            </a:pPr>
            <a:r>
              <a:rPr lang="en-US" sz="3200" dirty="0">
                <a:solidFill>
                  <a:schemeClr val="bg1"/>
                </a:solidFill>
                <a:latin typeface="Montserrat Medium" panose="00000600000000000000" pitchFamily="2" charset="0"/>
              </a:rPr>
              <a:t>Many medical professionals say ginger supplements aren’t necessary</a:t>
            </a:r>
          </a:p>
          <a:p>
            <a:pPr lvl="1">
              <a:spcAft>
                <a:spcPts val="600"/>
              </a:spcAft>
            </a:pPr>
            <a:r>
              <a:rPr lang="en-US" sz="2800" dirty="0">
                <a:solidFill>
                  <a:schemeClr val="bg1"/>
                </a:solidFill>
                <a:latin typeface="Montserrat Medium" panose="00000600000000000000" pitchFamily="2" charset="0"/>
              </a:rPr>
              <a:t>Recommend getting ginger’s benefits through food rather than pills that may contain other, unnoted ingredients</a:t>
            </a:r>
          </a:p>
          <a:p>
            <a:pPr>
              <a:spcAft>
                <a:spcPts val="600"/>
              </a:spcAft>
            </a:pPr>
            <a:r>
              <a:rPr lang="en-US" sz="3200" dirty="0">
                <a:solidFill>
                  <a:schemeClr val="bg1"/>
                </a:solidFill>
                <a:latin typeface="Montserrat Medium" panose="00000600000000000000" pitchFamily="2" charset="0"/>
              </a:rPr>
              <a:t>The supplement industry is not well regulated, and it can be hard for consumers to know the quantity, quality, and added ingredients in commercially available nutrition supplements</a:t>
            </a:r>
          </a:p>
          <a:p>
            <a:pPr lvl="1">
              <a:spcAft>
                <a:spcPts val="600"/>
              </a:spcAft>
            </a:pPr>
            <a:r>
              <a:rPr lang="en-US" sz="2800" dirty="0">
                <a:solidFill>
                  <a:schemeClr val="bg1"/>
                </a:solidFill>
                <a:latin typeface="Montserrat Medium" panose="00000600000000000000" pitchFamily="2" charset="0"/>
              </a:rPr>
              <a:t>Make sure their potency and ingredients have been vetted by a third party, not just the manufacturer</a:t>
            </a:r>
          </a:p>
        </p:txBody>
      </p:sp>
    </p:spTree>
    <p:extLst>
      <p:ext uri="{BB962C8B-B14F-4D97-AF65-F5344CB8AC3E}">
        <p14:creationId xmlns:p14="http://schemas.microsoft.com/office/powerpoint/2010/main" val="149158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92AEDE-94E7-E4DF-D949-C467BCDCFC33}"/>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Caveats </a:t>
            </a:r>
            <a:r>
              <a:rPr lang="en-US" b="1" dirty="0">
                <a:solidFill>
                  <a:schemeClr val="bg1"/>
                </a:solidFill>
                <a:effectLst>
                  <a:outerShdw blurRad="38100" dist="38100" dir="2700000" algn="tl">
                    <a:srgbClr val="000000">
                      <a:alpha val="43137"/>
                    </a:srgbClr>
                  </a:outerShdw>
                </a:effectLst>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199" y="1825625"/>
            <a:ext cx="6422335" cy="4351338"/>
          </a:xfrm>
        </p:spPr>
        <p:txBody>
          <a:bodyPr vert="horz" lIns="91440" tIns="45720" rIns="91440" bIns="45720" rtlCol="0">
            <a:normAutofit fontScale="92500" lnSpcReduction="10000"/>
          </a:bodyPr>
          <a:lstStyle/>
          <a:p>
            <a:r>
              <a:rPr lang="en-US" sz="3600" dirty="0">
                <a:solidFill>
                  <a:schemeClr val="bg1"/>
                </a:solidFill>
                <a:latin typeface="Montserrat Medium" panose="00000600000000000000" pitchFamily="2" charset="0"/>
              </a:rPr>
              <a:t>Not all “gingers” are edible</a:t>
            </a:r>
          </a:p>
          <a:p>
            <a:pPr lvl="1"/>
            <a:r>
              <a:rPr lang="en-US" sz="3200" dirty="0">
                <a:solidFill>
                  <a:schemeClr val="bg1"/>
                </a:solidFill>
                <a:latin typeface="Montserrat Medium" panose="00000600000000000000" pitchFamily="2" charset="0"/>
              </a:rPr>
              <a:t>Some are toxic</a:t>
            </a:r>
          </a:p>
          <a:p>
            <a:r>
              <a:rPr lang="en-US" sz="3600" dirty="0">
                <a:solidFill>
                  <a:schemeClr val="bg1"/>
                </a:solidFill>
                <a:latin typeface="Montserrat Medium" panose="00000600000000000000" pitchFamily="2" charset="0"/>
              </a:rPr>
              <a:t>Use caution when buying ornamental gingers from a nursery</a:t>
            </a:r>
          </a:p>
          <a:p>
            <a:r>
              <a:rPr lang="en-US" sz="3600" dirty="0">
                <a:solidFill>
                  <a:schemeClr val="bg1"/>
                </a:solidFill>
                <a:latin typeface="Montserrat Medium" panose="00000600000000000000" pitchFamily="2" charset="0"/>
              </a:rPr>
              <a:t>To be sure your ginger is edible, buy rhizomes from a grocery store and grow your own!</a:t>
            </a:r>
          </a:p>
        </p:txBody>
      </p:sp>
      <p:pic>
        <p:nvPicPr>
          <p:cNvPr id="6" name="Content Placeholder 5">
            <a:extLst>
              <a:ext uri="{FF2B5EF4-FFF2-40B4-BE49-F238E27FC236}">
                <a16:creationId xmlns:a16="http://schemas.microsoft.com/office/drawing/2014/main" id="{CAF014F6-0512-3092-F48B-3A1135E637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7632727" y="1408182"/>
            <a:ext cx="2900892" cy="4351338"/>
          </a:xfrm>
          <a:prstGeom prst="rect">
            <a:avLst/>
          </a:prstGeom>
          <a:ln>
            <a:solidFill>
              <a:schemeClr val="bg1"/>
            </a:solidFill>
          </a:ln>
        </p:spPr>
      </p:pic>
      <p:sp>
        <p:nvSpPr>
          <p:cNvPr id="7" name="TextBox 6">
            <a:extLst>
              <a:ext uri="{FF2B5EF4-FFF2-40B4-BE49-F238E27FC236}">
                <a16:creationId xmlns:a16="http://schemas.microsoft.com/office/drawing/2014/main" id="{E1D6F72C-CF7D-C21A-ACD5-81302F8729E5}"/>
              </a:ext>
            </a:extLst>
          </p:cNvPr>
          <p:cNvSpPr txBox="1"/>
          <p:nvPr/>
        </p:nvSpPr>
        <p:spPr>
          <a:xfrm>
            <a:off x="6988913" y="5889238"/>
            <a:ext cx="4188520" cy="369332"/>
          </a:xfrm>
          <a:prstGeom prst="rect">
            <a:avLst/>
          </a:prstGeom>
          <a:noFill/>
        </p:spPr>
        <p:txBody>
          <a:bodyPr wrap="square" rtlCol="0">
            <a:spAutoFit/>
          </a:bodyPr>
          <a:lstStyle/>
          <a:p>
            <a:pPr algn="ctr"/>
            <a:r>
              <a:rPr lang="en-US" i="1" dirty="0">
                <a:solidFill>
                  <a:schemeClr val="bg1"/>
                </a:solidFill>
              </a:rPr>
              <a:t>Asarum </a:t>
            </a:r>
            <a:r>
              <a:rPr lang="en-US" i="1" dirty="0" err="1">
                <a:solidFill>
                  <a:schemeClr val="bg1"/>
                </a:solidFill>
              </a:rPr>
              <a:t>caudatum</a:t>
            </a:r>
            <a:r>
              <a:rPr lang="en-US" dirty="0">
                <a:solidFill>
                  <a:schemeClr val="bg1"/>
                </a:solidFill>
              </a:rPr>
              <a:t>, western wild ginger</a:t>
            </a:r>
          </a:p>
        </p:txBody>
      </p:sp>
    </p:spTree>
    <p:extLst>
      <p:ext uri="{BB962C8B-B14F-4D97-AF65-F5344CB8AC3E}">
        <p14:creationId xmlns:p14="http://schemas.microsoft.com/office/powerpoint/2010/main" val="156016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8950-6641-BDDD-A8D3-8B65C93C192D}"/>
              </a:ext>
            </a:extLst>
          </p:cNvPr>
          <p:cNvSpPr>
            <a:spLocks noGrp="1"/>
          </p:cNvSpPr>
          <p:nvPr>
            <p:ph type="title"/>
          </p:nvPr>
        </p:nvSpPr>
        <p:spPr>
          <a:xfrm>
            <a:off x="-2806" y="1731002"/>
            <a:ext cx="12194806" cy="3975445"/>
          </a:xfr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spcAft>
                <a:spcPts val="600"/>
              </a:spcAft>
            </a:pPr>
            <a:r>
              <a:rPr lang="en-US" sz="4400" dirty="0">
                <a:solidFill>
                  <a:schemeClr val="bg1"/>
                </a:solidFill>
                <a:latin typeface="Ginger" pitchFamily="2" charset="0"/>
              </a:rPr>
              <a:t>  </a:t>
            </a:r>
            <a:r>
              <a:rPr lang="en-US" sz="6600"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Other Edible </a:t>
            </a:r>
            <a:r>
              <a:rPr lang="en-US" sz="6600" b="1" i="1" dirty="0">
                <a:solidFill>
                  <a:schemeClr val="accent2">
                    <a:lumMod val="40000"/>
                    <a:lumOff val="60000"/>
                  </a:schemeClr>
                </a:solidFill>
                <a:effectLst>
                  <a:outerShdw blurRad="38100" dist="38100" dir="2700000" algn="tl">
                    <a:srgbClr val="000000">
                      <a:alpha val="43137"/>
                    </a:srgbClr>
                  </a:outerShdw>
                </a:effectLst>
                <a:latin typeface="Ginger" pitchFamily="2" charset="0"/>
              </a:rPr>
              <a:t>Zingibers</a:t>
            </a:r>
            <a:endParaRPr lang="en-US" sz="4400" b="1" i="1" dirty="0">
              <a:solidFill>
                <a:schemeClr val="accent2">
                  <a:lumMod val="40000"/>
                  <a:lumOff val="60000"/>
                </a:schemeClr>
              </a:solidFill>
              <a:effectLst>
                <a:outerShdw blurRad="38100" dist="38100" dir="2700000" algn="tl">
                  <a:srgbClr val="000000">
                    <a:alpha val="43137"/>
                  </a:srgbClr>
                </a:outerShdw>
              </a:effectLst>
              <a:latin typeface="Ginger" pitchFamily="2" charset="0"/>
            </a:endParaRPr>
          </a:p>
        </p:txBody>
      </p:sp>
    </p:spTree>
    <p:extLst>
      <p:ext uri="{BB962C8B-B14F-4D97-AF65-F5344CB8AC3E}">
        <p14:creationId xmlns:p14="http://schemas.microsoft.com/office/powerpoint/2010/main" val="2780896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5C4CB2-8371-81C4-67A2-BAD188D5954A}"/>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Beehive Ginger</a:t>
            </a: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p:txBody>
          <a:bodyPr vert="horz" lIns="91440" tIns="45720" rIns="91440" bIns="45720" rtlCol="0">
            <a:normAutofit/>
          </a:bodyPr>
          <a:lstStyle/>
          <a:p>
            <a:r>
              <a:rPr lang="en-US" sz="3600" i="1" dirty="0">
                <a:solidFill>
                  <a:schemeClr val="bg1"/>
                </a:solidFill>
                <a:latin typeface="Montserrat Medium" panose="00000600000000000000" pitchFamily="2" charset="0"/>
              </a:rPr>
              <a:t>Zingiber </a:t>
            </a:r>
            <a:r>
              <a:rPr lang="en-US" sz="3600" i="1" dirty="0" err="1">
                <a:solidFill>
                  <a:schemeClr val="bg1"/>
                </a:solidFill>
                <a:latin typeface="Montserrat Medium" panose="00000600000000000000" pitchFamily="2" charset="0"/>
              </a:rPr>
              <a:t>spectabile</a:t>
            </a:r>
            <a:endParaRPr lang="en-US" sz="3600" i="1" dirty="0">
              <a:solidFill>
                <a:schemeClr val="bg1"/>
              </a:solidFill>
              <a:latin typeface="Montserrat Medium" panose="00000600000000000000" pitchFamily="2" charset="0"/>
            </a:endParaRPr>
          </a:p>
          <a:p>
            <a:pPr lvl="1"/>
            <a:r>
              <a:rPr lang="en-US" sz="3200" dirty="0">
                <a:solidFill>
                  <a:schemeClr val="bg1"/>
                </a:solidFill>
                <a:latin typeface="Montserrat Medium" panose="00000600000000000000" pitchFamily="2" charset="0"/>
              </a:rPr>
              <a:t>Ginger wort, Malaysian ginger</a:t>
            </a:r>
          </a:p>
          <a:p>
            <a:r>
              <a:rPr lang="en-US" sz="3600" dirty="0">
                <a:solidFill>
                  <a:schemeClr val="bg1"/>
                </a:solidFill>
                <a:latin typeface="Montserrat Medium" panose="00000600000000000000" pitchFamily="2" charset="0"/>
              </a:rPr>
              <a:t>Also has medicinal properties</a:t>
            </a:r>
          </a:p>
          <a:p>
            <a:pPr marL="914400" lvl="2" indent="0">
              <a:buNone/>
            </a:pPr>
            <a:endParaRPr lang="en-US" sz="2800" dirty="0">
              <a:solidFill>
                <a:schemeClr val="bg1"/>
              </a:solidFill>
              <a:latin typeface="Montserrat Medium" panose="00000600000000000000" pitchFamily="2" charset="0"/>
            </a:endParaRPr>
          </a:p>
        </p:txBody>
      </p:sp>
      <p:pic>
        <p:nvPicPr>
          <p:cNvPr id="8" name="Content Placeholder 7" descr="A group of pink flowers&#10;&#10;Description automatically generated">
            <a:extLst>
              <a:ext uri="{FF2B5EF4-FFF2-40B4-BE49-F238E27FC236}">
                <a16:creationId xmlns:a16="http://schemas.microsoft.com/office/drawing/2014/main" id="{B17D6665-3928-4D02-EB83-4D9A4618F5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1427" y="2181191"/>
            <a:ext cx="4191000" cy="3143250"/>
          </a:xfrm>
          <a:ln>
            <a:solidFill>
              <a:schemeClr val="bg1"/>
            </a:solidFill>
          </a:ln>
        </p:spPr>
      </p:pic>
      <p:sp>
        <p:nvSpPr>
          <p:cNvPr id="11" name="TextBox 10">
            <a:extLst>
              <a:ext uri="{FF2B5EF4-FFF2-40B4-BE49-F238E27FC236}">
                <a16:creationId xmlns:a16="http://schemas.microsoft.com/office/drawing/2014/main" id="{FF0DD772-62B2-E00C-4E38-76528A804F96}"/>
              </a:ext>
            </a:extLst>
          </p:cNvPr>
          <p:cNvSpPr txBox="1"/>
          <p:nvPr/>
        </p:nvSpPr>
        <p:spPr>
          <a:xfrm>
            <a:off x="6702667" y="5401353"/>
            <a:ext cx="4188520" cy="369332"/>
          </a:xfrm>
          <a:prstGeom prst="rect">
            <a:avLst/>
          </a:prstGeom>
          <a:noFill/>
        </p:spPr>
        <p:txBody>
          <a:bodyPr wrap="square" rtlCol="0">
            <a:spAutoFit/>
          </a:bodyPr>
          <a:lstStyle/>
          <a:p>
            <a:pPr algn="ctr"/>
            <a:r>
              <a:rPr lang="en-US" dirty="0">
                <a:solidFill>
                  <a:schemeClr val="bg1"/>
                </a:solidFill>
              </a:rPr>
              <a:t>Beehive ginger</a:t>
            </a:r>
          </a:p>
        </p:txBody>
      </p:sp>
    </p:spTree>
    <p:extLst>
      <p:ext uri="{BB962C8B-B14F-4D97-AF65-F5344CB8AC3E}">
        <p14:creationId xmlns:p14="http://schemas.microsoft.com/office/powerpoint/2010/main" val="3700831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5C4CB2-8371-81C4-67A2-BAD188D5954A}"/>
              </a:ext>
            </a:extLst>
          </p:cNvPr>
          <p:cNvSpPr/>
          <p:nvPr/>
        </p:nvSpPr>
        <p:spPr>
          <a:xfrm>
            <a:off x="419110" y="179406"/>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Bitter Ginger</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199" y="1825625"/>
            <a:ext cx="6074465" cy="4351338"/>
          </a:xfrm>
        </p:spPr>
        <p:txBody>
          <a:bodyPr vert="horz" lIns="91440" tIns="45720" rIns="91440" bIns="45720" rtlCol="0">
            <a:normAutofit fontScale="92500" lnSpcReduction="10000"/>
          </a:bodyPr>
          <a:lstStyle/>
          <a:p>
            <a:r>
              <a:rPr lang="en-US" sz="3200" i="1" dirty="0">
                <a:solidFill>
                  <a:schemeClr val="bg1"/>
                </a:solidFill>
                <a:latin typeface="Montserrat Medium" panose="00000600000000000000" pitchFamily="2" charset="0"/>
              </a:rPr>
              <a:t>Zingiber zerumbet</a:t>
            </a:r>
          </a:p>
          <a:p>
            <a:pPr lvl="1"/>
            <a:r>
              <a:rPr lang="en-US" sz="2800" dirty="0">
                <a:solidFill>
                  <a:schemeClr val="bg1"/>
                </a:solidFill>
                <a:latin typeface="Montserrat Medium" panose="00000600000000000000" pitchFamily="2" charset="0"/>
              </a:rPr>
              <a:t>Pinecone ginger, </a:t>
            </a:r>
            <a:r>
              <a:rPr lang="en-US" sz="2800" dirty="0" err="1">
                <a:solidFill>
                  <a:schemeClr val="bg1"/>
                </a:solidFill>
                <a:latin typeface="Montserrat Medium" panose="00000600000000000000" pitchFamily="2" charset="0"/>
              </a:rPr>
              <a:t>Lempoyang</a:t>
            </a:r>
            <a:r>
              <a:rPr lang="en-US" sz="2800" dirty="0">
                <a:solidFill>
                  <a:schemeClr val="bg1"/>
                </a:solidFill>
                <a:latin typeface="Montserrat Medium" panose="00000600000000000000" pitchFamily="2" charset="0"/>
              </a:rPr>
              <a:t> ginger, Shampoo ginger</a:t>
            </a:r>
          </a:p>
          <a:p>
            <a:r>
              <a:rPr lang="en-US" sz="3200" dirty="0">
                <a:solidFill>
                  <a:schemeClr val="bg1"/>
                </a:solidFill>
                <a:latin typeface="Montserrat Medium" panose="00000600000000000000" pitchFamily="2" charset="0"/>
              </a:rPr>
              <a:t>Leaves and leaf stalks are also fragrant</a:t>
            </a:r>
          </a:p>
          <a:p>
            <a:r>
              <a:rPr lang="en-US" sz="3200" dirty="0">
                <a:solidFill>
                  <a:schemeClr val="bg1"/>
                </a:solidFill>
                <a:latin typeface="Montserrat Medium" panose="00000600000000000000" pitchFamily="2" charset="0"/>
              </a:rPr>
              <a:t>Slightly bitter; occasionally used in food </a:t>
            </a:r>
          </a:p>
          <a:p>
            <a:r>
              <a:rPr lang="en-US" sz="3200" dirty="0">
                <a:solidFill>
                  <a:schemeClr val="bg1"/>
                </a:solidFill>
                <a:latin typeface="Montserrat Medium" panose="00000600000000000000" pitchFamily="2" charset="0"/>
              </a:rPr>
              <a:t>Most common use of bitter ginger is in shampoo and conditioners</a:t>
            </a:r>
          </a:p>
        </p:txBody>
      </p:sp>
      <p:pic>
        <p:nvPicPr>
          <p:cNvPr id="8" name="Content Placeholder 7">
            <a:extLst>
              <a:ext uri="{FF2B5EF4-FFF2-40B4-BE49-F238E27FC236}">
                <a16:creationId xmlns:a16="http://schemas.microsoft.com/office/drawing/2014/main" id="{B17D6665-3928-4D02-EB83-4D9A4618F5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708450" y="1418739"/>
            <a:ext cx="2915158" cy="4206240"/>
          </a:xfrm>
          <a:ln>
            <a:solidFill>
              <a:schemeClr val="bg1"/>
            </a:solidFill>
          </a:ln>
        </p:spPr>
      </p:pic>
      <p:sp>
        <p:nvSpPr>
          <p:cNvPr id="5" name="TextBox 4">
            <a:extLst>
              <a:ext uri="{FF2B5EF4-FFF2-40B4-BE49-F238E27FC236}">
                <a16:creationId xmlns:a16="http://schemas.microsoft.com/office/drawing/2014/main" id="{CAFA1E0E-ABA7-BB0B-F621-32A746A8F489}"/>
              </a:ext>
            </a:extLst>
          </p:cNvPr>
          <p:cNvSpPr txBox="1"/>
          <p:nvPr/>
        </p:nvSpPr>
        <p:spPr>
          <a:xfrm>
            <a:off x="7438771" y="5726494"/>
            <a:ext cx="3454516" cy="369332"/>
          </a:xfrm>
          <a:prstGeom prst="rect">
            <a:avLst/>
          </a:prstGeom>
          <a:noFill/>
        </p:spPr>
        <p:txBody>
          <a:bodyPr wrap="square" rtlCol="0">
            <a:spAutoFit/>
          </a:bodyPr>
          <a:lstStyle/>
          <a:p>
            <a:pPr algn="ctr"/>
            <a:r>
              <a:rPr lang="en-US" dirty="0">
                <a:solidFill>
                  <a:schemeClr val="bg1"/>
                </a:solidFill>
              </a:rPr>
              <a:t>Bitter ginger</a:t>
            </a:r>
          </a:p>
        </p:txBody>
      </p:sp>
    </p:spTree>
    <p:extLst>
      <p:ext uri="{BB962C8B-B14F-4D97-AF65-F5344CB8AC3E}">
        <p14:creationId xmlns:p14="http://schemas.microsoft.com/office/powerpoint/2010/main" val="291368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5C4CB2-8371-81C4-67A2-BAD188D5954A}"/>
              </a:ext>
            </a:extLst>
          </p:cNvPr>
          <p:cNvSpPr/>
          <p:nvPr/>
        </p:nvSpPr>
        <p:spPr>
          <a:xfrm>
            <a:off x="419110" y="111479"/>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Myoga Ginger</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200" y="1825625"/>
            <a:ext cx="5791200" cy="4351338"/>
          </a:xfrm>
        </p:spPr>
        <p:txBody>
          <a:bodyPr vert="horz" lIns="91440" tIns="45720" rIns="91440" bIns="45720" rtlCol="0">
            <a:normAutofit/>
          </a:bodyPr>
          <a:lstStyle/>
          <a:p>
            <a:r>
              <a:rPr lang="en-US" sz="3600" i="1" dirty="0">
                <a:solidFill>
                  <a:schemeClr val="bg1"/>
                </a:solidFill>
                <a:latin typeface="Montserrat Medium" panose="00000600000000000000" pitchFamily="2" charset="0"/>
              </a:rPr>
              <a:t>Zingiber </a:t>
            </a:r>
            <a:r>
              <a:rPr lang="en-US" sz="3600" i="1" dirty="0" err="1">
                <a:solidFill>
                  <a:schemeClr val="bg1"/>
                </a:solidFill>
                <a:latin typeface="Montserrat Medium" panose="00000600000000000000" pitchFamily="2" charset="0"/>
              </a:rPr>
              <a:t>mioga</a:t>
            </a:r>
            <a:endParaRPr lang="en-US" sz="3600" dirty="0">
              <a:solidFill>
                <a:schemeClr val="bg1"/>
              </a:solidFill>
              <a:latin typeface="Montserrat Medium" panose="00000600000000000000" pitchFamily="2" charset="0"/>
            </a:endParaRPr>
          </a:p>
          <a:p>
            <a:pPr lvl="1"/>
            <a:r>
              <a:rPr lang="en-US" sz="3200" dirty="0">
                <a:solidFill>
                  <a:schemeClr val="bg1"/>
                </a:solidFill>
                <a:latin typeface="Montserrat Medium" panose="00000600000000000000" pitchFamily="2" charset="0"/>
              </a:rPr>
              <a:t>Japanese Ginger</a:t>
            </a:r>
          </a:p>
          <a:p>
            <a:r>
              <a:rPr lang="en-US" sz="3600" dirty="0">
                <a:solidFill>
                  <a:schemeClr val="bg1"/>
                </a:solidFill>
                <a:latin typeface="Montserrat Medium" panose="00000600000000000000" pitchFamily="2" charset="0"/>
              </a:rPr>
              <a:t>Flowers and shoots used in cooking</a:t>
            </a:r>
          </a:p>
          <a:p>
            <a:r>
              <a:rPr lang="en-US" sz="3600" dirty="0">
                <a:solidFill>
                  <a:schemeClr val="bg1"/>
                </a:solidFill>
                <a:latin typeface="Montserrat Medium" panose="00000600000000000000" pitchFamily="2" charset="0"/>
              </a:rPr>
              <a:t>Refreshing taste with a strong, piquant aroma</a:t>
            </a:r>
            <a:endParaRPr lang="en-US" sz="3200" dirty="0">
              <a:solidFill>
                <a:schemeClr val="bg1"/>
              </a:solidFill>
              <a:latin typeface="Montserrat Medium" panose="00000600000000000000" pitchFamily="2" charset="0"/>
            </a:endParaRPr>
          </a:p>
        </p:txBody>
      </p:sp>
      <p:pic>
        <p:nvPicPr>
          <p:cNvPr id="8" name="Content Placeholder 7">
            <a:extLst>
              <a:ext uri="{FF2B5EF4-FFF2-40B4-BE49-F238E27FC236}">
                <a16:creationId xmlns:a16="http://schemas.microsoft.com/office/drawing/2014/main" id="{B17D6665-3928-4D02-EB83-4D9A4618F5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6910763" y="1441174"/>
            <a:ext cx="4467522" cy="3350641"/>
          </a:xfrm>
          <a:ln>
            <a:solidFill>
              <a:schemeClr val="bg1"/>
            </a:solidFill>
          </a:ln>
        </p:spPr>
      </p:pic>
      <p:sp>
        <p:nvSpPr>
          <p:cNvPr id="4" name="TextBox 3">
            <a:extLst>
              <a:ext uri="{FF2B5EF4-FFF2-40B4-BE49-F238E27FC236}">
                <a16:creationId xmlns:a16="http://schemas.microsoft.com/office/drawing/2014/main" id="{A75C0562-8D04-F181-F0F0-39996A335146}"/>
              </a:ext>
            </a:extLst>
          </p:cNvPr>
          <p:cNvSpPr txBox="1"/>
          <p:nvPr/>
        </p:nvSpPr>
        <p:spPr>
          <a:xfrm>
            <a:off x="7050264" y="4800896"/>
            <a:ext cx="4188520" cy="369332"/>
          </a:xfrm>
          <a:prstGeom prst="rect">
            <a:avLst/>
          </a:prstGeom>
          <a:noFill/>
        </p:spPr>
        <p:txBody>
          <a:bodyPr wrap="square" rtlCol="0">
            <a:spAutoFit/>
          </a:bodyPr>
          <a:lstStyle/>
          <a:p>
            <a:pPr algn="ctr"/>
            <a:r>
              <a:rPr lang="en-US" dirty="0">
                <a:solidFill>
                  <a:schemeClr val="bg1"/>
                </a:solidFill>
              </a:rPr>
              <a:t>Myoga ginger</a:t>
            </a:r>
          </a:p>
        </p:txBody>
      </p:sp>
    </p:spTree>
    <p:extLst>
      <p:ext uri="{BB962C8B-B14F-4D97-AF65-F5344CB8AC3E}">
        <p14:creationId xmlns:p14="http://schemas.microsoft.com/office/powerpoint/2010/main" val="238571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F7C617-8530-B6B2-6A45-980DE14C66AF}"/>
              </a:ext>
            </a:extLst>
          </p:cNvPr>
          <p:cNvSpPr txBox="1">
            <a:spLocks/>
          </p:cNvSpPr>
          <p:nvPr/>
        </p:nvSpPr>
        <p:spPr>
          <a:xfrm>
            <a:off x="-2806" y="2169915"/>
            <a:ext cx="12194806" cy="3975445"/>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600"/>
              </a:spcAft>
            </a:pPr>
            <a:r>
              <a:rPr lang="en-US" sz="4400" dirty="0">
                <a:solidFill>
                  <a:schemeClr val="bg1"/>
                </a:solidFill>
                <a:latin typeface="Ginger" pitchFamily="2" charset="0"/>
              </a:rPr>
              <a:t>  </a:t>
            </a:r>
            <a:r>
              <a:rPr lang="en-US" sz="6600"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What is Ginger?</a:t>
            </a:r>
            <a:endParaRPr lang="en-US" sz="4400" b="1" dirty="0">
              <a:solidFill>
                <a:schemeClr val="accent2">
                  <a:lumMod val="40000"/>
                  <a:lumOff val="60000"/>
                </a:schemeClr>
              </a:solidFill>
              <a:effectLst>
                <a:outerShdw blurRad="38100" dist="38100" dir="2700000" algn="tl">
                  <a:srgbClr val="000000">
                    <a:alpha val="43137"/>
                  </a:srgbClr>
                </a:outerShdw>
              </a:effectLst>
              <a:latin typeface="Ginger" pitchFamily="2" charset="0"/>
            </a:endParaRPr>
          </a:p>
        </p:txBody>
      </p:sp>
    </p:spTree>
    <p:extLst>
      <p:ext uri="{BB962C8B-B14F-4D97-AF65-F5344CB8AC3E}">
        <p14:creationId xmlns:p14="http://schemas.microsoft.com/office/powerpoint/2010/main" val="137450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5C4CB2-8371-81C4-67A2-BAD188D5954A}"/>
              </a:ext>
            </a:extLst>
          </p:cNvPr>
          <p:cNvSpPr/>
          <p:nvPr/>
        </p:nvSpPr>
        <p:spPr>
          <a:xfrm>
            <a:off x="508562" y="179406"/>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Edible Gingers in Other Genera</a:t>
            </a:r>
            <a:endParaRPr lang="en-US" sz="5400" b="1" dirty="0">
              <a:solidFill>
                <a:schemeClr val="bg1"/>
              </a:solidFill>
              <a:latin typeface="Ginger" pitchFamily="2" charset="0"/>
            </a:endParaRPr>
          </a:p>
        </p:txBody>
      </p:sp>
      <p:pic>
        <p:nvPicPr>
          <p:cNvPr id="8" name="Content Placeholder 7">
            <a:extLst>
              <a:ext uri="{FF2B5EF4-FFF2-40B4-BE49-F238E27FC236}">
                <a16:creationId xmlns:a16="http://schemas.microsoft.com/office/drawing/2014/main" id="{B17D6665-3928-4D02-EB83-4D9A4618F5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1408047" y="1587427"/>
            <a:ext cx="2542143" cy="3566160"/>
          </a:xfrm>
          <a:ln>
            <a:solidFill>
              <a:schemeClr val="bg1"/>
            </a:solidFill>
          </a:ln>
        </p:spPr>
      </p:pic>
      <p:sp>
        <p:nvSpPr>
          <p:cNvPr id="4" name="TextBox 3">
            <a:extLst>
              <a:ext uri="{FF2B5EF4-FFF2-40B4-BE49-F238E27FC236}">
                <a16:creationId xmlns:a16="http://schemas.microsoft.com/office/drawing/2014/main" id="{A75C0562-8D04-F181-F0F0-39996A335146}"/>
              </a:ext>
            </a:extLst>
          </p:cNvPr>
          <p:cNvSpPr txBox="1"/>
          <p:nvPr/>
        </p:nvSpPr>
        <p:spPr>
          <a:xfrm>
            <a:off x="1098274" y="5164276"/>
            <a:ext cx="2822713" cy="646331"/>
          </a:xfrm>
          <a:prstGeom prst="rect">
            <a:avLst/>
          </a:prstGeom>
          <a:noFill/>
        </p:spPr>
        <p:txBody>
          <a:bodyPr wrap="square" rtlCol="0">
            <a:spAutoFit/>
          </a:bodyPr>
          <a:lstStyle/>
          <a:p>
            <a:pPr algn="ctr"/>
            <a:r>
              <a:rPr lang="en-US" dirty="0">
                <a:solidFill>
                  <a:schemeClr val="bg1"/>
                </a:solidFill>
              </a:rPr>
              <a:t>Crepe Ginger</a:t>
            </a:r>
            <a:br>
              <a:rPr lang="en-US" dirty="0">
                <a:solidFill>
                  <a:schemeClr val="bg1"/>
                </a:solidFill>
              </a:rPr>
            </a:br>
            <a:r>
              <a:rPr lang="en-US" i="1" dirty="0" err="1">
                <a:solidFill>
                  <a:schemeClr val="bg1"/>
                </a:solidFill>
              </a:rPr>
              <a:t>Cheilocostus</a:t>
            </a:r>
            <a:r>
              <a:rPr lang="en-US" i="1" dirty="0">
                <a:solidFill>
                  <a:schemeClr val="bg1"/>
                </a:solidFill>
              </a:rPr>
              <a:t> </a:t>
            </a:r>
            <a:r>
              <a:rPr lang="en-US" i="1" dirty="0" err="1">
                <a:solidFill>
                  <a:schemeClr val="bg1"/>
                </a:solidFill>
              </a:rPr>
              <a:t>speciosus</a:t>
            </a:r>
            <a:endParaRPr lang="en-US" i="1" dirty="0">
              <a:solidFill>
                <a:schemeClr val="bg1"/>
              </a:solidFill>
            </a:endParaRPr>
          </a:p>
        </p:txBody>
      </p:sp>
      <p:pic>
        <p:nvPicPr>
          <p:cNvPr id="6" name="Picture 5" descr="A purple flower on a plant&#10;&#10;Description automatically generated">
            <a:extLst>
              <a:ext uri="{FF2B5EF4-FFF2-40B4-BE49-F238E27FC236}">
                <a16:creationId xmlns:a16="http://schemas.microsoft.com/office/drawing/2014/main" id="{CC6A2397-3F03-992B-AC66-14CFE7BCE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44" y="1587427"/>
            <a:ext cx="2753707" cy="3566160"/>
          </a:xfrm>
          <a:prstGeom prst="rect">
            <a:avLst/>
          </a:prstGeom>
          <a:ln>
            <a:solidFill>
              <a:schemeClr val="bg1"/>
            </a:solidFill>
          </a:ln>
        </p:spPr>
      </p:pic>
      <p:sp>
        <p:nvSpPr>
          <p:cNvPr id="7" name="TextBox 6">
            <a:extLst>
              <a:ext uri="{FF2B5EF4-FFF2-40B4-BE49-F238E27FC236}">
                <a16:creationId xmlns:a16="http://schemas.microsoft.com/office/drawing/2014/main" id="{656F75A3-C529-2C39-FEDF-4E8D920D315A}"/>
              </a:ext>
            </a:extLst>
          </p:cNvPr>
          <p:cNvSpPr txBox="1"/>
          <p:nvPr/>
        </p:nvSpPr>
        <p:spPr>
          <a:xfrm>
            <a:off x="4585242" y="5164276"/>
            <a:ext cx="2822713" cy="646331"/>
          </a:xfrm>
          <a:prstGeom prst="rect">
            <a:avLst/>
          </a:prstGeom>
          <a:noFill/>
        </p:spPr>
        <p:txBody>
          <a:bodyPr wrap="square" rtlCol="0">
            <a:spAutoFit/>
          </a:bodyPr>
          <a:lstStyle/>
          <a:p>
            <a:pPr algn="ctr"/>
            <a:r>
              <a:rPr lang="en-US" dirty="0">
                <a:solidFill>
                  <a:schemeClr val="bg1"/>
                </a:solidFill>
              </a:rPr>
              <a:t>Hidden Ginger</a:t>
            </a:r>
            <a:br>
              <a:rPr lang="en-US" dirty="0">
                <a:solidFill>
                  <a:schemeClr val="bg1"/>
                </a:solidFill>
              </a:rPr>
            </a:br>
            <a:r>
              <a:rPr lang="en-US" i="1" dirty="0">
                <a:solidFill>
                  <a:schemeClr val="bg1"/>
                </a:solidFill>
              </a:rPr>
              <a:t>Curcuma </a:t>
            </a:r>
            <a:r>
              <a:rPr lang="en-US" i="1" dirty="0" err="1">
                <a:solidFill>
                  <a:schemeClr val="bg1"/>
                </a:solidFill>
              </a:rPr>
              <a:t>petiolata</a:t>
            </a:r>
            <a:endParaRPr lang="en-US" i="1" dirty="0">
              <a:solidFill>
                <a:schemeClr val="bg1"/>
              </a:solidFill>
            </a:endParaRPr>
          </a:p>
        </p:txBody>
      </p:sp>
      <p:pic>
        <p:nvPicPr>
          <p:cNvPr id="11" name="Picture 10">
            <a:extLst>
              <a:ext uri="{FF2B5EF4-FFF2-40B4-BE49-F238E27FC236}">
                <a16:creationId xmlns:a16="http://schemas.microsoft.com/office/drawing/2014/main" id="{A18786C9-4413-855B-945F-09936BA5ED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0946" y="1587427"/>
            <a:ext cx="3009659" cy="3566160"/>
          </a:xfrm>
          <a:prstGeom prst="rect">
            <a:avLst/>
          </a:prstGeom>
          <a:ln>
            <a:solidFill>
              <a:schemeClr val="bg1"/>
            </a:solidFill>
          </a:ln>
        </p:spPr>
      </p:pic>
      <p:sp>
        <p:nvSpPr>
          <p:cNvPr id="12" name="TextBox 11">
            <a:extLst>
              <a:ext uri="{FF2B5EF4-FFF2-40B4-BE49-F238E27FC236}">
                <a16:creationId xmlns:a16="http://schemas.microsoft.com/office/drawing/2014/main" id="{C91FF554-4B45-6CF4-B389-958CBE007C26}"/>
              </a:ext>
            </a:extLst>
          </p:cNvPr>
          <p:cNvSpPr txBox="1"/>
          <p:nvPr/>
        </p:nvSpPr>
        <p:spPr>
          <a:xfrm>
            <a:off x="7870948" y="5164276"/>
            <a:ext cx="2822713" cy="646331"/>
          </a:xfrm>
          <a:prstGeom prst="rect">
            <a:avLst/>
          </a:prstGeom>
          <a:noFill/>
        </p:spPr>
        <p:txBody>
          <a:bodyPr wrap="square" rtlCol="0">
            <a:spAutoFit/>
          </a:bodyPr>
          <a:lstStyle/>
          <a:p>
            <a:pPr algn="ctr"/>
            <a:r>
              <a:rPr lang="en-US" dirty="0">
                <a:solidFill>
                  <a:schemeClr val="bg1"/>
                </a:solidFill>
              </a:rPr>
              <a:t>Torch Ginger</a:t>
            </a:r>
          </a:p>
          <a:p>
            <a:pPr algn="ctr"/>
            <a:r>
              <a:rPr lang="en-US" i="1" dirty="0" err="1">
                <a:solidFill>
                  <a:schemeClr val="bg1"/>
                </a:solidFill>
              </a:rPr>
              <a:t>Etlingera</a:t>
            </a:r>
            <a:r>
              <a:rPr lang="en-US" i="1" dirty="0">
                <a:solidFill>
                  <a:schemeClr val="bg1"/>
                </a:solidFill>
              </a:rPr>
              <a:t> elatior</a:t>
            </a:r>
          </a:p>
        </p:txBody>
      </p:sp>
    </p:spTree>
    <p:extLst>
      <p:ext uri="{BB962C8B-B14F-4D97-AF65-F5344CB8AC3E}">
        <p14:creationId xmlns:p14="http://schemas.microsoft.com/office/powerpoint/2010/main" val="1867923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8950-6641-BDDD-A8D3-8B65C93C192D}"/>
              </a:ext>
            </a:extLst>
          </p:cNvPr>
          <p:cNvSpPr>
            <a:spLocks noGrp="1"/>
          </p:cNvSpPr>
          <p:nvPr>
            <p:ph type="title"/>
          </p:nvPr>
        </p:nvSpPr>
        <p:spPr>
          <a:xfrm>
            <a:off x="0" y="1739554"/>
            <a:ext cx="12192000" cy="3975445"/>
          </a:xfr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spcAft>
                <a:spcPts val="600"/>
              </a:spcAft>
            </a:pPr>
            <a:r>
              <a:rPr lang="en-US" sz="4400" dirty="0">
                <a:solidFill>
                  <a:schemeClr val="bg1"/>
                </a:solidFill>
                <a:latin typeface="Ginger" pitchFamily="2" charset="0"/>
              </a:rPr>
              <a:t>  </a:t>
            </a:r>
            <a:r>
              <a:rPr lang="en-US" sz="6600"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Other Uses of Ginger</a:t>
            </a:r>
            <a:endParaRPr lang="en-US" sz="4400" b="1" dirty="0">
              <a:solidFill>
                <a:schemeClr val="accent2">
                  <a:lumMod val="40000"/>
                  <a:lumOff val="60000"/>
                </a:schemeClr>
              </a:solidFill>
              <a:effectLst>
                <a:outerShdw blurRad="38100" dist="38100" dir="2700000" algn="tl">
                  <a:srgbClr val="000000">
                    <a:alpha val="43137"/>
                  </a:srgbClr>
                </a:outerShdw>
              </a:effectLst>
              <a:latin typeface="Ginger" pitchFamily="2" charset="0"/>
            </a:endParaRPr>
          </a:p>
        </p:txBody>
      </p:sp>
    </p:spTree>
    <p:extLst>
      <p:ext uri="{BB962C8B-B14F-4D97-AF65-F5344CB8AC3E}">
        <p14:creationId xmlns:p14="http://schemas.microsoft.com/office/powerpoint/2010/main" val="760095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Culinary</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p:txBody>
          <a:bodyPr vert="horz" lIns="91440" tIns="45720" rIns="91440" bIns="45720" rtlCol="0">
            <a:normAutofit fontScale="85000" lnSpcReduction="20000"/>
          </a:bodyPr>
          <a:lstStyle/>
          <a:p>
            <a:pPr>
              <a:spcAft>
                <a:spcPts val="600"/>
              </a:spcAft>
            </a:pPr>
            <a:r>
              <a:rPr lang="en-US" sz="3200" dirty="0">
                <a:solidFill>
                  <a:schemeClr val="bg1"/>
                </a:solidFill>
                <a:latin typeface="Montserrat Medium" panose="00000600000000000000" pitchFamily="2" charset="0"/>
              </a:rPr>
              <a:t>Used in numerous forms, including fresh, dried, pickled, preserved, crystallized, candied, and powdered, or ground</a:t>
            </a:r>
          </a:p>
          <a:p>
            <a:pPr>
              <a:spcAft>
                <a:spcPts val="600"/>
              </a:spcAft>
            </a:pPr>
            <a:r>
              <a:rPr lang="en-US" sz="3200" dirty="0">
                <a:solidFill>
                  <a:schemeClr val="bg1"/>
                </a:solidFill>
                <a:latin typeface="Montserrat Medium" panose="00000600000000000000" pitchFamily="2" charset="0"/>
              </a:rPr>
              <a:t>The flavor is somewhat peppery and slightly sweet, with a strong and spicy aroma</a:t>
            </a:r>
          </a:p>
          <a:p>
            <a:pPr>
              <a:spcAft>
                <a:spcPts val="600"/>
              </a:spcAft>
            </a:pPr>
            <a:r>
              <a:rPr lang="en-US" sz="3200" dirty="0">
                <a:solidFill>
                  <a:schemeClr val="bg1"/>
                </a:solidFill>
                <a:latin typeface="Montserrat Medium" panose="00000600000000000000" pitchFamily="2" charset="0"/>
              </a:rPr>
              <a:t>Can be used in vegetable dishes, candy, soda, tea, marinades, etc.</a:t>
            </a:r>
          </a:p>
          <a:p>
            <a:pPr>
              <a:spcAft>
                <a:spcPts val="600"/>
              </a:spcAft>
            </a:pPr>
            <a:endParaRPr lang="en-US" sz="3200" dirty="0">
              <a:solidFill>
                <a:schemeClr val="bg1"/>
              </a:solidFill>
              <a:latin typeface="Montserrat Medium" panose="00000600000000000000" pitchFamily="2" charset="0"/>
            </a:endParaRPr>
          </a:p>
          <a:p>
            <a:pPr>
              <a:spcAft>
                <a:spcPts val="600"/>
              </a:spcAft>
            </a:pPr>
            <a:endParaRPr lang="en-US" sz="3200" dirty="0">
              <a:solidFill>
                <a:schemeClr val="bg1"/>
              </a:solidFill>
              <a:latin typeface="Montserrat Medium" panose="00000600000000000000" pitchFamily="2" charset="0"/>
            </a:endParaRPr>
          </a:p>
        </p:txBody>
      </p:sp>
      <p:pic>
        <p:nvPicPr>
          <p:cNvPr id="6" name="Content Placeholder 5" descr="A ginger root and powder&#10;&#10;Description automatically generated">
            <a:extLst>
              <a:ext uri="{FF2B5EF4-FFF2-40B4-BE49-F238E27FC236}">
                <a16:creationId xmlns:a16="http://schemas.microsoft.com/office/drawing/2014/main" id="{A3DF00DC-A554-B655-48FC-08498F84B8E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7695"/>
          <a:stretch/>
        </p:blipFill>
        <p:spPr>
          <a:xfrm>
            <a:off x="6172200" y="2407002"/>
            <a:ext cx="5181600" cy="3188583"/>
          </a:xfrm>
          <a:prstGeom prst="rect">
            <a:avLst/>
          </a:prstGeom>
          <a:ln>
            <a:solidFill>
              <a:schemeClr val="bg1"/>
            </a:solidFill>
          </a:ln>
        </p:spPr>
      </p:pic>
    </p:spTree>
    <p:extLst>
      <p:ext uri="{BB962C8B-B14F-4D97-AF65-F5344CB8AC3E}">
        <p14:creationId xmlns:p14="http://schemas.microsoft.com/office/powerpoint/2010/main" val="138632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Culinary </a:t>
            </a:r>
            <a:r>
              <a:rPr lang="en-US" b="1" dirty="0">
                <a:solidFill>
                  <a:schemeClr val="bg1"/>
                </a:solidFill>
                <a:effectLst>
                  <a:outerShdw blurRad="38100" dist="38100" dir="2700000" algn="tl">
                    <a:srgbClr val="000000">
                      <a:alpha val="43137"/>
                    </a:srgbClr>
                  </a:outerShdw>
                </a:effectLst>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Concentration of essential oils increases as ginger ages</a:t>
            </a:r>
          </a:p>
          <a:p>
            <a:pPr lvl="1">
              <a:spcAft>
                <a:spcPts val="600"/>
              </a:spcAft>
            </a:pPr>
            <a:r>
              <a:rPr lang="en-US" sz="2800" dirty="0">
                <a:solidFill>
                  <a:schemeClr val="bg1"/>
                </a:solidFill>
                <a:latin typeface="Montserrat Medium" panose="00000600000000000000" pitchFamily="2" charset="0"/>
              </a:rPr>
              <a:t>The intended use of the rhizome determines the time when it is harvested</a:t>
            </a:r>
          </a:p>
          <a:p>
            <a:pPr>
              <a:spcAft>
                <a:spcPts val="600"/>
              </a:spcAft>
            </a:pPr>
            <a:r>
              <a:rPr lang="en-US" sz="3200" dirty="0">
                <a:solidFill>
                  <a:schemeClr val="bg1"/>
                </a:solidFill>
                <a:latin typeface="Montserrat Medium" panose="00000600000000000000" pitchFamily="2" charset="0"/>
              </a:rPr>
              <a:t>Ginger harvested at 5 months is not yet mature</a:t>
            </a:r>
          </a:p>
          <a:p>
            <a:pPr lvl="1">
              <a:spcAft>
                <a:spcPts val="600"/>
              </a:spcAft>
            </a:pPr>
            <a:r>
              <a:rPr lang="en-US" sz="2800" dirty="0">
                <a:solidFill>
                  <a:schemeClr val="bg1"/>
                </a:solidFill>
                <a:latin typeface="Montserrat Medium" panose="00000600000000000000" pitchFamily="2" charset="0"/>
              </a:rPr>
              <a:t>Thin skin; rhizomes are tender with a mild flavor and are best used in fresh or preserved forms</a:t>
            </a:r>
          </a:p>
          <a:p>
            <a:pPr lvl="1">
              <a:spcAft>
                <a:spcPts val="600"/>
              </a:spcAft>
            </a:pPr>
            <a:r>
              <a:rPr lang="en-US" sz="2800" dirty="0">
                <a:solidFill>
                  <a:schemeClr val="bg1"/>
                </a:solidFill>
                <a:latin typeface="Montserrat Medium" panose="00000600000000000000" pitchFamily="2" charset="0"/>
              </a:rPr>
              <a:t>Often pickled in sweet vinegar, which turns it a pink color; popular with sushi and other Asian dishes</a:t>
            </a:r>
          </a:p>
          <a:p>
            <a:pPr>
              <a:spcAft>
                <a:spcPts val="600"/>
              </a:spcAft>
            </a:pPr>
            <a:endParaRPr lang="en-US" sz="32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1647319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Culinary </a:t>
            </a:r>
            <a:r>
              <a:rPr lang="en-US" b="1" dirty="0">
                <a:solidFill>
                  <a:schemeClr val="bg1"/>
                </a:solidFill>
                <a:effectLst>
                  <a:outerShdw blurRad="38100" dist="38100" dir="2700000" algn="tl">
                    <a:srgbClr val="000000">
                      <a:alpha val="43137"/>
                    </a:srgbClr>
                  </a:outerShdw>
                </a:effectLst>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For extracting the oil, ginger can be harvested </a:t>
            </a:r>
            <a:br>
              <a:rPr lang="en-US" sz="3200" dirty="0">
                <a:solidFill>
                  <a:schemeClr val="bg1"/>
                </a:solidFill>
                <a:latin typeface="Montserrat Medium" panose="00000600000000000000" pitchFamily="2" charset="0"/>
              </a:rPr>
            </a:br>
            <a:r>
              <a:rPr lang="en-US" sz="3200" dirty="0">
                <a:solidFill>
                  <a:schemeClr val="bg1"/>
                </a:solidFill>
                <a:latin typeface="Montserrat Medium" panose="00000600000000000000" pitchFamily="2" charset="0"/>
              </a:rPr>
              <a:t>at 9 months or longer</a:t>
            </a:r>
          </a:p>
          <a:p>
            <a:pPr>
              <a:spcAft>
                <a:spcPts val="600"/>
              </a:spcAft>
            </a:pPr>
            <a:r>
              <a:rPr lang="en-US" sz="3200" dirty="0">
                <a:solidFill>
                  <a:schemeClr val="bg1"/>
                </a:solidFill>
                <a:latin typeface="Montserrat Medium" panose="00000600000000000000" pitchFamily="2" charset="0"/>
              </a:rPr>
              <a:t>Ginger harvested at 8–9 months has a tough skin that must be removed before eating</a:t>
            </a:r>
          </a:p>
          <a:p>
            <a:pPr lvl="1">
              <a:spcAft>
                <a:spcPts val="600"/>
              </a:spcAft>
            </a:pPr>
            <a:r>
              <a:rPr lang="en-US" sz="2800" dirty="0">
                <a:solidFill>
                  <a:schemeClr val="bg1"/>
                </a:solidFill>
                <a:latin typeface="Montserrat Medium" panose="00000600000000000000" pitchFamily="2" charset="0"/>
              </a:rPr>
              <a:t>More pungent; used dried or pulverized into </a:t>
            </a:r>
            <a:br>
              <a:rPr lang="en-US" sz="2800" dirty="0">
                <a:solidFill>
                  <a:schemeClr val="bg1"/>
                </a:solidFill>
                <a:latin typeface="Montserrat Medium" panose="00000600000000000000" pitchFamily="2" charset="0"/>
              </a:rPr>
            </a:br>
            <a:r>
              <a:rPr lang="en-US" sz="2800" dirty="0">
                <a:solidFill>
                  <a:schemeClr val="bg1"/>
                </a:solidFill>
                <a:latin typeface="Montserrat Medium" panose="00000600000000000000" pitchFamily="2" charset="0"/>
              </a:rPr>
              <a:t>ground ginger</a:t>
            </a:r>
          </a:p>
          <a:p>
            <a:pPr lvl="1">
              <a:spcAft>
                <a:spcPts val="600"/>
              </a:spcAft>
            </a:pPr>
            <a:r>
              <a:rPr lang="en-US" sz="2800" dirty="0">
                <a:solidFill>
                  <a:schemeClr val="bg1"/>
                </a:solidFill>
                <a:latin typeface="Montserrat Medium" panose="00000600000000000000" pitchFamily="2" charset="0"/>
              </a:rPr>
              <a:t>Used in cookies, cakes, and curry mixes</a:t>
            </a:r>
          </a:p>
          <a:p>
            <a:pPr>
              <a:spcAft>
                <a:spcPts val="600"/>
              </a:spcAft>
            </a:pPr>
            <a:r>
              <a:rPr lang="en-US" sz="3200" dirty="0">
                <a:solidFill>
                  <a:schemeClr val="bg1"/>
                </a:solidFill>
                <a:latin typeface="Montserrat Medium" panose="00000600000000000000" pitchFamily="2" charset="0"/>
              </a:rPr>
              <a:t>Candied or crystallized ginger is cooked in sugar syrup and coated with granulated sugar</a:t>
            </a:r>
          </a:p>
        </p:txBody>
      </p:sp>
    </p:spTree>
    <p:extLst>
      <p:ext uri="{BB962C8B-B14F-4D97-AF65-F5344CB8AC3E}">
        <p14:creationId xmlns:p14="http://schemas.microsoft.com/office/powerpoint/2010/main" val="2315423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Beverages!</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Ginger tea</a:t>
            </a:r>
          </a:p>
          <a:p>
            <a:pPr lvl="1">
              <a:spcAft>
                <a:spcPts val="600"/>
              </a:spcAft>
            </a:pPr>
            <a:r>
              <a:rPr lang="en-US" sz="2800" dirty="0">
                <a:solidFill>
                  <a:schemeClr val="bg1"/>
                </a:solidFill>
                <a:latin typeface="Montserrat Medium" panose="00000600000000000000" pitchFamily="2" charset="0"/>
              </a:rPr>
              <a:t>Long history as a traditional herbal medicine in Asia</a:t>
            </a:r>
          </a:p>
          <a:p>
            <a:pPr lvl="2">
              <a:spcAft>
                <a:spcPts val="600"/>
              </a:spcAft>
            </a:pPr>
            <a:r>
              <a:rPr lang="en-US" sz="2400" dirty="0">
                <a:solidFill>
                  <a:schemeClr val="bg1"/>
                </a:solidFill>
                <a:latin typeface="Montserrat Medium" panose="00000600000000000000" pitchFamily="2" charset="0"/>
              </a:rPr>
              <a:t>Settles stomach</a:t>
            </a:r>
          </a:p>
          <a:p>
            <a:pPr lvl="1">
              <a:spcAft>
                <a:spcPts val="600"/>
              </a:spcAft>
            </a:pPr>
            <a:r>
              <a:rPr lang="en-US" sz="2800" dirty="0">
                <a:solidFill>
                  <a:schemeClr val="bg1"/>
                </a:solidFill>
                <a:latin typeface="Montserrat Medium" panose="00000600000000000000" pitchFamily="2" charset="0"/>
              </a:rPr>
              <a:t>Often flavored with orange peel, cloves, peppermint, etc. to counter bitterness</a:t>
            </a:r>
          </a:p>
          <a:p>
            <a:pPr marL="457200" lvl="1" indent="0">
              <a:spcAft>
                <a:spcPts val="600"/>
              </a:spcAft>
              <a:buNone/>
            </a:pPr>
            <a:endParaRPr lang="en-US" sz="2800" dirty="0">
              <a:solidFill>
                <a:schemeClr val="bg1"/>
              </a:solidFill>
              <a:latin typeface="Montserrat Medium" panose="00000600000000000000" pitchFamily="2" charset="0"/>
            </a:endParaRPr>
          </a:p>
          <a:p>
            <a:pPr lvl="1">
              <a:spcAft>
                <a:spcPts val="600"/>
              </a:spcAft>
            </a:pPr>
            <a:endParaRPr lang="en-US" sz="28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3040896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Beverages! </a:t>
            </a:r>
            <a:r>
              <a:rPr lang="en-US" b="1" dirty="0">
                <a:solidFill>
                  <a:schemeClr val="bg1"/>
                </a:solidFill>
                <a:effectLst>
                  <a:outerShdw blurRad="38100" dist="38100" dir="2700000" algn="tl">
                    <a:srgbClr val="000000">
                      <a:alpha val="43137"/>
                    </a:srgbClr>
                  </a:outerShdw>
                </a:effectLst>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Used in England from around the middle of the 18th century to make an alcoholic beverage</a:t>
            </a:r>
          </a:p>
          <a:p>
            <a:pPr lvl="1">
              <a:spcAft>
                <a:spcPts val="600"/>
              </a:spcAft>
            </a:pPr>
            <a:r>
              <a:rPr lang="en-US" sz="2800" dirty="0">
                <a:solidFill>
                  <a:schemeClr val="bg1"/>
                </a:solidFill>
                <a:latin typeface="Montserrat Medium" panose="00000600000000000000" pitchFamily="2" charset="0"/>
              </a:rPr>
              <a:t>Fermented with sugar, water, and a starter culture</a:t>
            </a:r>
          </a:p>
          <a:p>
            <a:pPr lvl="1">
              <a:spcAft>
                <a:spcPts val="600"/>
              </a:spcAft>
            </a:pPr>
            <a:r>
              <a:rPr lang="en-US" sz="2800" dirty="0">
                <a:solidFill>
                  <a:schemeClr val="bg1"/>
                </a:solidFill>
                <a:latin typeface="Montserrat Medium" panose="00000600000000000000" pitchFamily="2" charset="0"/>
              </a:rPr>
              <a:t>Quenched thirst and quelled stomachs at the </a:t>
            </a:r>
            <a:br>
              <a:rPr lang="en-US" sz="2800" dirty="0">
                <a:solidFill>
                  <a:schemeClr val="bg1"/>
                </a:solidFill>
                <a:latin typeface="Montserrat Medium" panose="00000600000000000000" pitchFamily="2" charset="0"/>
              </a:rPr>
            </a:br>
            <a:r>
              <a:rPr lang="en-US" sz="2800" dirty="0">
                <a:solidFill>
                  <a:schemeClr val="bg1"/>
                </a:solidFill>
                <a:latin typeface="Montserrat Medium" panose="00000600000000000000" pitchFamily="2" charset="0"/>
              </a:rPr>
              <a:t>same time</a:t>
            </a:r>
          </a:p>
          <a:p>
            <a:pPr>
              <a:spcAft>
                <a:spcPts val="600"/>
              </a:spcAft>
            </a:pPr>
            <a:r>
              <a:rPr lang="en-US" sz="3200" dirty="0">
                <a:solidFill>
                  <a:schemeClr val="bg1"/>
                </a:solidFill>
                <a:latin typeface="Montserrat Medium" panose="00000600000000000000" pitchFamily="2" charset="0"/>
              </a:rPr>
              <a:t>Ginger beer, with and without alcohol, still </a:t>
            </a:r>
            <a:br>
              <a:rPr lang="en-US" sz="3200" dirty="0">
                <a:solidFill>
                  <a:schemeClr val="bg1"/>
                </a:solidFill>
                <a:latin typeface="Montserrat Medium" panose="00000600000000000000" pitchFamily="2" charset="0"/>
              </a:rPr>
            </a:br>
            <a:r>
              <a:rPr lang="en-US" sz="3200" dirty="0">
                <a:solidFill>
                  <a:schemeClr val="bg1"/>
                </a:solidFill>
                <a:latin typeface="Montserrat Medium" panose="00000600000000000000" pitchFamily="2" charset="0"/>
              </a:rPr>
              <a:t>used today</a:t>
            </a:r>
          </a:p>
          <a:p>
            <a:pPr>
              <a:spcAft>
                <a:spcPts val="600"/>
              </a:spcAft>
            </a:pPr>
            <a:endParaRPr lang="en-US" sz="32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478644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Fresh Ginger Tea </a:t>
            </a:r>
            <a:r>
              <a:rPr lang="en-US" b="1" dirty="0">
                <a:solidFill>
                  <a:schemeClr val="bg1"/>
                </a:solidFill>
                <a:latin typeface="Ginger" pitchFamily="2" charset="0"/>
              </a:rPr>
              <a:t>(from Cookie + Kate)</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199" y="1803953"/>
            <a:ext cx="6404361" cy="5041762"/>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Thinly slice fresh ginger</a:t>
            </a:r>
          </a:p>
          <a:p>
            <a:pPr lvl="1">
              <a:spcAft>
                <a:spcPts val="600"/>
              </a:spcAft>
            </a:pPr>
            <a:r>
              <a:rPr lang="en-US" sz="2800" dirty="0">
                <a:solidFill>
                  <a:schemeClr val="bg1"/>
                </a:solidFill>
                <a:latin typeface="Montserrat Medium" panose="00000600000000000000" pitchFamily="2" charset="0"/>
              </a:rPr>
              <a:t>Use about a one-inch piece of ginger per cup of tea</a:t>
            </a:r>
          </a:p>
          <a:p>
            <a:pPr>
              <a:spcAft>
                <a:spcPts val="600"/>
              </a:spcAft>
            </a:pPr>
            <a:r>
              <a:rPr lang="en-US" sz="3200" dirty="0">
                <a:solidFill>
                  <a:schemeClr val="bg1"/>
                </a:solidFill>
                <a:latin typeface="Montserrat Medium" panose="00000600000000000000" pitchFamily="2" charset="0"/>
              </a:rPr>
              <a:t>In a saucepan, combine the ginger with 1 cup of fresh water per serving</a:t>
            </a:r>
          </a:p>
        </p:txBody>
      </p:sp>
      <p:pic>
        <p:nvPicPr>
          <p:cNvPr id="9" name="Content Placeholder 8">
            <a:extLst>
              <a:ext uri="{FF2B5EF4-FFF2-40B4-BE49-F238E27FC236}">
                <a16:creationId xmlns:a16="http://schemas.microsoft.com/office/drawing/2014/main" id="{BEC93365-F45C-8BE6-76E3-3DB00871A6C7}"/>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50708"/>
          <a:stretch/>
        </p:blipFill>
        <p:spPr>
          <a:xfrm>
            <a:off x="7635781" y="1524008"/>
            <a:ext cx="2968640" cy="4139160"/>
          </a:xfrm>
          <a:prstGeom prst="rect">
            <a:avLst/>
          </a:prstGeom>
          <a:ln>
            <a:solidFill>
              <a:schemeClr val="bg1"/>
            </a:solidFill>
          </a:ln>
        </p:spPr>
      </p:pic>
    </p:spTree>
    <p:extLst>
      <p:ext uri="{BB962C8B-B14F-4D97-AF65-F5344CB8AC3E}">
        <p14:creationId xmlns:p14="http://schemas.microsoft.com/office/powerpoint/2010/main" val="2484701596"/>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Fresh Ginger Tea </a:t>
            </a:r>
            <a:r>
              <a:rPr lang="en-US" b="1" dirty="0">
                <a:solidFill>
                  <a:schemeClr val="bg1"/>
                </a:solidFill>
                <a:latin typeface="Ginger" pitchFamily="2" charset="0"/>
              </a:rPr>
              <a:t>(from Cookie + Kate)</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199" y="1825625"/>
            <a:ext cx="5812909" cy="4351338"/>
          </a:xfrm>
        </p:spPr>
        <p:txBody>
          <a:bodyPr vert="horz" lIns="91440" tIns="45720" rIns="91440" bIns="45720" rtlCol="0">
            <a:normAutofit lnSpcReduction="10000"/>
          </a:bodyPr>
          <a:lstStyle/>
          <a:p>
            <a:pPr>
              <a:spcAft>
                <a:spcPts val="600"/>
              </a:spcAft>
            </a:pPr>
            <a:r>
              <a:rPr lang="en-US" dirty="0">
                <a:solidFill>
                  <a:schemeClr val="bg1"/>
                </a:solidFill>
                <a:latin typeface="Montserrat Medium" panose="00000600000000000000" pitchFamily="2" charset="0"/>
              </a:rPr>
              <a:t>Bring the mixture to a boil over high heat</a:t>
            </a:r>
          </a:p>
          <a:p>
            <a:pPr lvl="1">
              <a:spcAft>
                <a:spcPts val="600"/>
              </a:spcAft>
            </a:pPr>
            <a:r>
              <a:rPr lang="en-US" dirty="0">
                <a:solidFill>
                  <a:schemeClr val="bg1"/>
                </a:solidFill>
                <a:latin typeface="Montserrat Medium" panose="00000600000000000000" pitchFamily="2" charset="0"/>
              </a:rPr>
              <a:t>Reduce heat to maintain a </a:t>
            </a:r>
            <a:br>
              <a:rPr lang="en-US" dirty="0">
                <a:solidFill>
                  <a:schemeClr val="bg1"/>
                </a:solidFill>
                <a:latin typeface="Montserrat Medium" panose="00000600000000000000" pitchFamily="2" charset="0"/>
              </a:rPr>
            </a:br>
            <a:r>
              <a:rPr lang="en-US" dirty="0">
                <a:solidFill>
                  <a:schemeClr val="bg1"/>
                </a:solidFill>
                <a:latin typeface="Montserrat Medium" panose="00000600000000000000" pitchFamily="2" charset="0"/>
              </a:rPr>
              <a:t>gentle simmer</a:t>
            </a:r>
          </a:p>
          <a:p>
            <a:pPr>
              <a:spcAft>
                <a:spcPts val="600"/>
              </a:spcAft>
            </a:pPr>
            <a:r>
              <a:rPr lang="en-US" dirty="0">
                <a:solidFill>
                  <a:schemeClr val="bg1"/>
                </a:solidFill>
                <a:latin typeface="Montserrat Medium" panose="00000600000000000000" pitchFamily="2" charset="0"/>
              </a:rPr>
              <a:t>Simmer for five minutes</a:t>
            </a:r>
          </a:p>
          <a:p>
            <a:pPr lvl="1">
              <a:spcAft>
                <a:spcPts val="600"/>
              </a:spcAft>
            </a:pPr>
            <a:r>
              <a:rPr lang="en-US" dirty="0">
                <a:solidFill>
                  <a:schemeClr val="bg1"/>
                </a:solidFill>
                <a:latin typeface="Montserrat Medium" panose="00000600000000000000" pitchFamily="2" charset="0"/>
              </a:rPr>
              <a:t>Up to 10 minutes for extra-strong tea</a:t>
            </a:r>
          </a:p>
          <a:p>
            <a:pPr>
              <a:spcAft>
                <a:spcPts val="600"/>
              </a:spcAft>
            </a:pPr>
            <a:r>
              <a:rPr lang="en-US" dirty="0">
                <a:solidFill>
                  <a:schemeClr val="bg1"/>
                </a:solidFill>
                <a:latin typeface="Montserrat Medium" panose="00000600000000000000" pitchFamily="2" charset="0"/>
              </a:rPr>
              <a:t>Strain through a fine sieve</a:t>
            </a:r>
          </a:p>
          <a:p>
            <a:pPr>
              <a:spcAft>
                <a:spcPts val="600"/>
              </a:spcAft>
            </a:pPr>
            <a:r>
              <a:rPr lang="en-US" dirty="0">
                <a:solidFill>
                  <a:schemeClr val="bg1"/>
                </a:solidFill>
                <a:latin typeface="Montserrat Medium" panose="00000600000000000000" pitchFamily="2" charset="0"/>
              </a:rPr>
              <a:t>Add lemon, honey, maple syrup, or cinnamon, if desired</a:t>
            </a:r>
          </a:p>
        </p:txBody>
      </p:sp>
      <p:pic>
        <p:nvPicPr>
          <p:cNvPr id="9" name="Content Placeholder 8" descr="Ginger tea in glass">
            <a:extLst>
              <a:ext uri="{FF2B5EF4-FFF2-40B4-BE49-F238E27FC236}">
                <a16:creationId xmlns:a16="http://schemas.microsoft.com/office/drawing/2014/main" id="{BEC93365-F45C-8BE6-76E3-3DB00871A6C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51108" y="2254370"/>
            <a:ext cx="4490484" cy="2994462"/>
          </a:xfrm>
          <a:prstGeom prst="rect">
            <a:avLst/>
          </a:prstGeom>
          <a:ln>
            <a:solidFill>
              <a:schemeClr val="bg1"/>
            </a:solidFill>
          </a:ln>
        </p:spPr>
      </p:pic>
    </p:spTree>
    <p:extLst>
      <p:ext uri="{BB962C8B-B14F-4D97-AF65-F5344CB8AC3E}">
        <p14:creationId xmlns:p14="http://schemas.microsoft.com/office/powerpoint/2010/main" val="163349785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22" y="-64603"/>
            <a:ext cx="12191978" cy="6922603"/>
          </a:xfrm>
          <a:prstGeom prst="rect">
            <a:avLst/>
          </a:prstGeom>
          <a:gradFill flip="none" rotWithShape="1">
            <a:gsLst>
              <a:gs pos="6000">
                <a:srgbClr val="5B5B5B">
                  <a:alpha val="52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a:xfrm>
            <a:off x="838200" y="365125"/>
            <a:ext cx="10515600" cy="1325563"/>
          </a:xfrm>
        </p:spPr>
        <p:txBody>
          <a:bodyPr>
            <a:normAutofit/>
          </a:bodyPr>
          <a:lstStyle/>
          <a:p>
            <a:pPr algn="ctr"/>
            <a:r>
              <a:rPr lang="en-US" sz="5400" b="1" dirty="0">
                <a:solidFill>
                  <a:schemeClr val="bg1"/>
                </a:solidFill>
                <a:latin typeface="Ginger" pitchFamily="2" charset="0"/>
              </a:rPr>
              <a:t>Fresh Ginger Tea Recipe</a:t>
            </a:r>
          </a:p>
        </p:txBody>
      </p:sp>
      <p:pic>
        <p:nvPicPr>
          <p:cNvPr id="5" name="Picture 4" descr="A qr code on a white background&#10;&#10;Description automatically generated">
            <a:extLst>
              <a:ext uri="{FF2B5EF4-FFF2-40B4-BE49-F238E27FC236}">
                <a16:creationId xmlns:a16="http://schemas.microsoft.com/office/drawing/2014/main" id="{B6DC3938-ED6F-3519-154B-51F4F561B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2409605"/>
            <a:ext cx="2857500" cy="2857500"/>
          </a:xfrm>
          <a:prstGeom prst="rect">
            <a:avLst/>
          </a:prstGeom>
        </p:spPr>
      </p:pic>
      <p:sp>
        <p:nvSpPr>
          <p:cNvPr id="3" name="TextBox 2">
            <a:extLst>
              <a:ext uri="{FF2B5EF4-FFF2-40B4-BE49-F238E27FC236}">
                <a16:creationId xmlns:a16="http://schemas.microsoft.com/office/drawing/2014/main" id="{5D5D2163-B6E0-D449-7161-3AD7A3A54285}"/>
              </a:ext>
            </a:extLst>
          </p:cNvPr>
          <p:cNvSpPr txBox="1"/>
          <p:nvPr/>
        </p:nvSpPr>
        <p:spPr>
          <a:xfrm>
            <a:off x="5291783" y="5407190"/>
            <a:ext cx="1608434" cy="369332"/>
          </a:xfrm>
          <a:prstGeom prst="rect">
            <a:avLst/>
          </a:prstGeom>
          <a:noFill/>
        </p:spPr>
        <p:txBody>
          <a:bodyPr wrap="square" rtlCol="0">
            <a:spAutoFit/>
          </a:bodyPr>
          <a:lstStyle/>
          <a:p>
            <a:pPr algn="ctr"/>
            <a:r>
              <a:rPr lang="en-US" dirty="0">
                <a:solidFill>
                  <a:schemeClr val="bg1"/>
                </a:solidFill>
              </a:rPr>
              <a:t>Cookie + Kate</a:t>
            </a:r>
          </a:p>
        </p:txBody>
      </p:sp>
    </p:spTree>
    <p:extLst>
      <p:ext uri="{BB962C8B-B14F-4D97-AF65-F5344CB8AC3E}">
        <p14:creationId xmlns:p14="http://schemas.microsoft.com/office/powerpoint/2010/main" val="268874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9000" b="-9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42079E-AFE8-67B9-E47F-B3CD13B12DAF}"/>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Common, or Culinary Ginger</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200" y="1825625"/>
            <a:ext cx="5181600" cy="4667250"/>
          </a:xfrm>
        </p:spPr>
        <p:txBody>
          <a:bodyPr vert="horz" lIns="91440" tIns="45720" rIns="91440" bIns="45720" rtlCol="0">
            <a:normAutofit fontScale="92500"/>
          </a:bodyPr>
          <a:lstStyle/>
          <a:p>
            <a:pPr>
              <a:spcAft>
                <a:spcPts val="600"/>
              </a:spcAft>
            </a:pPr>
            <a:r>
              <a:rPr lang="en-US" sz="3600" i="1" dirty="0">
                <a:solidFill>
                  <a:schemeClr val="bg1"/>
                </a:solidFill>
                <a:latin typeface="Montserrat Medium" panose="00000600000000000000" pitchFamily="2" charset="0"/>
              </a:rPr>
              <a:t>Zingiber officinale</a:t>
            </a:r>
            <a:endParaRPr lang="en-US" sz="3200" dirty="0">
              <a:solidFill>
                <a:schemeClr val="bg1"/>
              </a:solidFill>
              <a:latin typeface="Montserrat Medium" panose="00000600000000000000" pitchFamily="2" charset="0"/>
            </a:endParaRPr>
          </a:p>
          <a:p>
            <a:pPr>
              <a:spcAft>
                <a:spcPts val="600"/>
              </a:spcAft>
            </a:pPr>
            <a:r>
              <a:rPr lang="en-US" sz="3600" dirty="0">
                <a:solidFill>
                  <a:schemeClr val="bg1"/>
                </a:solidFill>
                <a:latin typeface="Montserrat Medium" panose="00000600000000000000" pitchFamily="2" charset="0"/>
              </a:rPr>
              <a:t>Flowering plant</a:t>
            </a:r>
          </a:p>
          <a:p>
            <a:pPr>
              <a:spcAft>
                <a:spcPts val="600"/>
              </a:spcAft>
            </a:pPr>
            <a:r>
              <a:rPr lang="en-US" sz="3600" dirty="0">
                <a:solidFill>
                  <a:schemeClr val="bg1"/>
                </a:solidFill>
                <a:latin typeface="Montserrat Medium" panose="00000600000000000000" pitchFamily="2" charset="0"/>
              </a:rPr>
              <a:t>Grown for its </a:t>
            </a:r>
            <a:r>
              <a:rPr lang="en-US" sz="3600" dirty="0">
                <a:solidFill>
                  <a:schemeClr val="accent4">
                    <a:lumMod val="40000"/>
                    <a:lumOff val="60000"/>
                  </a:schemeClr>
                </a:solidFill>
                <a:latin typeface="Montserrat SemiBold" panose="00000700000000000000" pitchFamily="2" charset="0"/>
              </a:rPr>
              <a:t>rhizome</a:t>
            </a:r>
          </a:p>
          <a:p>
            <a:pPr>
              <a:spcAft>
                <a:spcPts val="600"/>
              </a:spcAft>
            </a:pPr>
            <a:r>
              <a:rPr lang="en-US" sz="3200" dirty="0">
                <a:solidFill>
                  <a:schemeClr val="bg1"/>
                </a:solidFill>
                <a:latin typeface="Montserrat Medium" panose="00000600000000000000" pitchFamily="2" charset="0"/>
              </a:rPr>
              <a:t>Knotted, thick, beige underground stem</a:t>
            </a:r>
          </a:p>
          <a:p>
            <a:pPr>
              <a:spcAft>
                <a:spcPts val="600"/>
              </a:spcAft>
            </a:pPr>
            <a:r>
              <a:rPr lang="en-US" sz="3600" dirty="0">
                <a:solidFill>
                  <a:schemeClr val="bg1"/>
                </a:solidFill>
                <a:latin typeface="Montserrat Medium" panose="00000600000000000000" pitchFamily="2" charset="0"/>
              </a:rPr>
              <a:t>Relatives include turmeric, cardamom, </a:t>
            </a:r>
            <a:br>
              <a:rPr lang="en-US" sz="3600" dirty="0">
                <a:solidFill>
                  <a:schemeClr val="bg1"/>
                </a:solidFill>
                <a:latin typeface="Montserrat Medium" panose="00000600000000000000" pitchFamily="2" charset="0"/>
              </a:rPr>
            </a:br>
            <a:r>
              <a:rPr lang="en-US" sz="3600" dirty="0">
                <a:solidFill>
                  <a:schemeClr val="bg1"/>
                </a:solidFill>
                <a:latin typeface="Montserrat Medium" panose="00000600000000000000" pitchFamily="2" charset="0"/>
              </a:rPr>
              <a:t>and galangal</a:t>
            </a:r>
          </a:p>
        </p:txBody>
      </p:sp>
      <p:pic>
        <p:nvPicPr>
          <p:cNvPr id="11" name="Content Placeholder 10" descr="A ginger root with a slice cut in half next to a powder&#10;&#10;Description automatically generated">
            <a:extLst>
              <a:ext uri="{FF2B5EF4-FFF2-40B4-BE49-F238E27FC236}">
                <a16:creationId xmlns:a16="http://schemas.microsoft.com/office/drawing/2014/main" id="{E2376609-602E-C5C9-363D-08C6BF172D5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6439" y="2013473"/>
            <a:ext cx="4780722" cy="3588016"/>
          </a:xfrm>
          <a:ln>
            <a:solidFill>
              <a:schemeClr val="bg1"/>
            </a:solidFill>
          </a:ln>
        </p:spPr>
      </p:pic>
    </p:spTree>
    <p:extLst>
      <p:ext uri="{BB962C8B-B14F-4D97-AF65-F5344CB8AC3E}">
        <p14:creationId xmlns:p14="http://schemas.microsoft.com/office/powerpoint/2010/main" val="9482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70441"/>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Ginger Bug </a:t>
            </a:r>
            <a:r>
              <a:rPr lang="en-US" b="1" dirty="0">
                <a:solidFill>
                  <a:schemeClr val="bg1"/>
                </a:solidFill>
                <a:latin typeface="Ginger" pitchFamily="2" charset="0"/>
              </a:rPr>
              <a:t>(from HSA Blog)</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199" y="1825625"/>
            <a:ext cx="5776292" cy="4351338"/>
          </a:xfrm>
        </p:spPr>
        <p:txBody>
          <a:bodyPr vert="horz" lIns="91440" tIns="45720" rIns="91440" bIns="45720" rtlCol="0">
            <a:normAutofit fontScale="92500" lnSpcReduction="20000"/>
          </a:bodyPr>
          <a:lstStyle/>
          <a:p>
            <a:pPr>
              <a:spcAft>
                <a:spcPts val="600"/>
              </a:spcAft>
            </a:pPr>
            <a:r>
              <a:rPr lang="en-US" sz="3600" dirty="0">
                <a:solidFill>
                  <a:schemeClr val="bg1"/>
                </a:solidFill>
                <a:latin typeface="Montserrat Medium" panose="00000600000000000000" pitchFamily="2" charset="0"/>
              </a:rPr>
              <a:t>Modern take on historic ginger “beer” or ginger “ale” drinks</a:t>
            </a:r>
          </a:p>
          <a:p>
            <a:pPr>
              <a:spcAft>
                <a:spcPts val="600"/>
              </a:spcAft>
            </a:pPr>
            <a:r>
              <a:rPr lang="en-US" sz="3600" dirty="0">
                <a:solidFill>
                  <a:schemeClr val="bg1"/>
                </a:solidFill>
                <a:latin typeface="Montserrat Medium" panose="00000600000000000000" pitchFamily="2" charset="0"/>
              </a:rPr>
              <a:t>Fermented</a:t>
            </a:r>
          </a:p>
          <a:p>
            <a:pPr lvl="1">
              <a:spcAft>
                <a:spcPts val="600"/>
              </a:spcAft>
            </a:pPr>
            <a:r>
              <a:rPr lang="en-US" sz="3200" dirty="0">
                <a:solidFill>
                  <a:schemeClr val="bg1"/>
                </a:solidFill>
                <a:latin typeface="Montserrat Medium" panose="00000600000000000000" pitchFamily="2" charset="0"/>
              </a:rPr>
              <a:t>Does not contain a significant amount </a:t>
            </a:r>
            <a:br>
              <a:rPr lang="en-US" sz="3200" dirty="0">
                <a:solidFill>
                  <a:schemeClr val="bg1"/>
                </a:solidFill>
                <a:latin typeface="Montserrat Medium" panose="00000600000000000000" pitchFamily="2" charset="0"/>
              </a:rPr>
            </a:br>
            <a:r>
              <a:rPr lang="en-US" sz="3200" dirty="0">
                <a:solidFill>
                  <a:schemeClr val="bg1"/>
                </a:solidFill>
                <a:latin typeface="Montserrat Medium" panose="00000600000000000000" pitchFamily="2" charset="0"/>
              </a:rPr>
              <a:t>of alcohol</a:t>
            </a:r>
          </a:p>
          <a:p>
            <a:pPr>
              <a:spcAft>
                <a:spcPts val="600"/>
              </a:spcAft>
            </a:pPr>
            <a:r>
              <a:rPr lang="en-US" sz="3600" dirty="0">
                <a:solidFill>
                  <a:schemeClr val="bg1"/>
                </a:solidFill>
                <a:latin typeface="Montserrat Medium" panose="00000600000000000000" pitchFamily="2" charset="0"/>
              </a:rPr>
              <a:t>Slightly carbonated</a:t>
            </a:r>
          </a:p>
          <a:p>
            <a:pPr>
              <a:spcAft>
                <a:spcPts val="600"/>
              </a:spcAft>
            </a:pPr>
            <a:r>
              <a:rPr lang="en-US" sz="3600" dirty="0">
                <a:solidFill>
                  <a:schemeClr val="bg1"/>
                </a:solidFill>
                <a:latin typeface="Montserrat Medium" panose="00000600000000000000" pitchFamily="2" charset="0"/>
              </a:rPr>
              <a:t>Probiotic</a:t>
            </a:r>
          </a:p>
          <a:p>
            <a:pPr>
              <a:spcAft>
                <a:spcPts val="600"/>
              </a:spcAft>
            </a:pPr>
            <a:endParaRPr lang="en-US" sz="3200" dirty="0">
              <a:solidFill>
                <a:schemeClr val="bg1"/>
              </a:solidFill>
              <a:latin typeface="Montserrat Medium" panose="00000600000000000000" pitchFamily="2" charset="0"/>
            </a:endParaRPr>
          </a:p>
        </p:txBody>
      </p:sp>
      <p:pic>
        <p:nvPicPr>
          <p:cNvPr id="7" name="Content Placeholder 6" descr="A jar of honey next to a bowl of ginger&#10;&#10;Description automatically generated">
            <a:extLst>
              <a:ext uri="{FF2B5EF4-FFF2-40B4-BE49-F238E27FC236}">
                <a16:creationId xmlns:a16="http://schemas.microsoft.com/office/drawing/2014/main" id="{19DC365A-C1CD-7DAD-6221-D0370B7F9FC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9704" y="2543944"/>
            <a:ext cx="4366592" cy="2914700"/>
          </a:xfrm>
          <a:prstGeom prst="rect">
            <a:avLst/>
          </a:prstGeom>
          <a:ln>
            <a:solidFill>
              <a:schemeClr val="bg1"/>
            </a:solidFill>
          </a:ln>
        </p:spPr>
      </p:pic>
    </p:spTree>
    <p:extLst>
      <p:ext uri="{BB962C8B-B14F-4D97-AF65-F5344CB8AC3E}">
        <p14:creationId xmlns:p14="http://schemas.microsoft.com/office/powerpoint/2010/main" val="3107796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F2CD2-CD03-2C58-DF9B-B469008C0C62}"/>
              </a:ext>
            </a:extLst>
          </p:cNvPr>
          <p:cNvSpPr/>
          <p:nvPr/>
        </p:nvSpPr>
        <p:spPr>
          <a:xfrm>
            <a:off x="419110"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9D3B33ED-D6BD-7389-0E10-37DDD2D2F9AD}"/>
              </a:ext>
            </a:extLst>
          </p:cNvPr>
          <p:cNvSpPr>
            <a:spLocks noGrp="1"/>
          </p:cNvSpPr>
          <p:nvPr>
            <p:ph type="title"/>
          </p:nvPr>
        </p:nvSpPr>
        <p:spPr/>
        <p:txBody>
          <a:bodyPr/>
          <a:lstStyle/>
          <a:p>
            <a:r>
              <a:rPr lang="en-US" sz="5400" b="1" dirty="0">
                <a:solidFill>
                  <a:schemeClr val="bg1"/>
                </a:solidFill>
                <a:latin typeface="Ginger" pitchFamily="2" charset="0"/>
              </a:rPr>
              <a:t>Ginger Bug Recipe </a:t>
            </a:r>
            <a:r>
              <a:rPr lang="en-US" b="1" dirty="0">
                <a:solidFill>
                  <a:schemeClr val="bg1"/>
                </a:solidFill>
                <a:latin typeface="Ginger" pitchFamily="2" charset="0"/>
              </a:rPr>
              <a:t>(from HSA Blog)</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A14315AA-845A-26B3-9861-0971B8361B55}"/>
              </a:ext>
            </a:extLst>
          </p:cNvPr>
          <p:cNvSpPr>
            <a:spLocks noGrp="1"/>
          </p:cNvSpPr>
          <p:nvPr>
            <p:ph idx="1"/>
          </p:nvPr>
        </p:nvSpPr>
        <p:spPr/>
        <p:txBody>
          <a:bodyPr>
            <a:normAutofit/>
          </a:bodyPr>
          <a:lstStyle/>
          <a:p>
            <a:pPr marL="0" indent="0">
              <a:spcBef>
                <a:spcPts val="0"/>
              </a:spcBef>
              <a:buNone/>
            </a:pPr>
            <a:r>
              <a:rPr lang="en-US" sz="3200" dirty="0">
                <a:solidFill>
                  <a:schemeClr val="bg1"/>
                </a:solidFill>
                <a:latin typeface="Montserrat Medium" panose="00000600000000000000" pitchFamily="2" charset="0"/>
              </a:rPr>
              <a:t>Materials needed:</a:t>
            </a:r>
            <a:br>
              <a:rPr lang="en-US" sz="3200" dirty="0">
                <a:solidFill>
                  <a:schemeClr val="bg1"/>
                </a:solidFill>
                <a:latin typeface="Montserrat Medium" panose="00000600000000000000" pitchFamily="2" charset="0"/>
              </a:rPr>
            </a:br>
            <a:endParaRPr lang="en-US" sz="3200" dirty="0">
              <a:solidFill>
                <a:schemeClr val="bg1"/>
              </a:solidFill>
              <a:latin typeface="Montserrat Medium" panose="00000600000000000000" pitchFamily="2" charset="0"/>
            </a:endParaRPr>
          </a:p>
          <a:p>
            <a:pPr>
              <a:spcBef>
                <a:spcPts val="0"/>
              </a:spcBef>
            </a:pPr>
            <a:r>
              <a:rPr lang="en-US" sz="3200" dirty="0">
                <a:solidFill>
                  <a:schemeClr val="bg1"/>
                </a:solidFill>
                <a:latin typeface="Montserrat Medium" panose="00000600000000000000" pitchFamily="2" charset="0"/>
              </a:rPr>
              <a:t>Clean wooden spoon and 1-quart glass jar</a:t>
            </a:r>
          </a:p>
          <a:p>
            <a:pPr>
              <a:spcBef>
                <a:spcPts val="0"/>
              </a:spcBef>
            </a:pPr>
            <a:endParaRPr lang="en-US" sz="3200" dirty="0">
              <a:solidFill>
                <a:schemeClr val="bg1"/>
              </a:solidFill>
              <a:latin typeface="Montserrat Medium" panose="00000600000000000000" pitchFamily="2" charset="0"/>
            </a:endParaRPr>
          </a:p>
          <a:p>
            <a:pPr>
              <a:spcBef>
                <a:spcPts val="0"/>
              </a:spcBef>
            </a:pPr>
            <a:r>
              <a:rPr lang="en-US" sz="3200" dirty="0">
                <a:solidFill>
                  <a:schemeClr val="bg1"/>
                </a:solidFill>
                <a:latin typeface="Montserrat Medium" panose="00000600000000000000" pitchFamily="2" charset="0"/>
              </a:rPr>
              <a:t>2 large pieces fresh ginger rhizome, divided</a:t>
            </a:r>
            <a:endParaRPr lang="en-US" sz="2800" dirty="0">
              <a:solidFill>
                <a:schemeClr val="bg1"/>
              </a:solidFill>
              <a:latin typeface="Montserrat Medium" panose="00000600000000000000" pitchFamily="2" charset="0"/>
            </a:endParaRPr>
          </a:p>
          <a:p>
            <a:pPr>
              <a:spcBef>
                <a:spcPts val="0"/>
              </a:spcBef>
            </a:pPr>
            <a:endParaRPr lang="en-US" sz="3200" dirty="0">
              <a:solidFill>
                <a:schemeClr val="bg1"/>
              </a:solidFill>
              <a:latin typeface="Montserrat Medium" panose="00000600000000000000" pitchFamily="2" charset="0"/>
            </a:endParaRPr>
          </a:p>
          <a:p>
            <a:pPr>
              <a:spcBef>
                <a:spcPts val="0"/>
              </a:spcBef>
            </a:pPr>
            <a:r>
              <a:rPr lang="en-US" sz="3200" dirty="0">
                <a:solidFill>
                  <a:schemeClr val="bg1"/>
                </a:solidFill>
                <a:latin typeface="Montserrat Medium" panose="00000600000000000000" pitchFamily="2" charset="0"/>
              </a:rPr>
              <a:t>½ cup sugar, divided</a:t>
            </a:r>
          </a:p>
          <a:p>
            <a:pPr>
              <a:spcBef>
                <a:spcPts val="0"/>
              </a:spcBef>
            </a:pPr>
            <a:endParaRPr lang="en-US" sz="3200" dirty="0">
              <a:solidFill>
                <a:schemeClr val="bg1"/>
              </a:solidFill>
              <a:latin typeface="Montserrat Medium" panose="00000600000000000000" pitchFamily="2" charset="0"/>
            </a:endParaRPr>
          </a:p>
          <a:p>
            <a:pPr>
              <a:spcBef>
                <a:spcPts val="0"/>
              </a:spcBef>
            </a:pPr>
            <a:r>
              <a:rPr lang="en-US" sz="3200" dirty="0">
                <a:solidFill>
                  <a:schemeClr val="bg1"/>
                </a:solidFill>
                <a:latin typeface="Montserrat Medium" panose="00000600000000000000" pitchFamily="2" charset="0"/>
              </a:rPr>
              <a:t>2 cups cold, non-chlorinated water</a:t>
            </a:r>
          </a:p>
          <a:p>
            <a:endParaRPr lang="en-US" dirty="0"/>
          </a:p>
        </p:txBody>
      </p:sp>
    </p:spTree>
    <p:extLst>
      <p:ext uri="{BB962C8B-B14F-4D97-AF65-F5344CB8AC3E}">
        <p14:creationId xmlns:p14="http://schemas.microsoft.com/office/powerpoint/2010/main" val="2065315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10"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Ginger Bug Recipe </a:t>
            </a:r>
            <a:r>
              <a:rPr lang="en-US" b="1" dirty="0">
                <a:solidFill>
                  <a:schemeClr val="bg1"/>
                </a:solidFill>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Peel (if the ginger is not organic) and grate 1 piece of ginger into the quart jar</a:t>
            </a:r>
          </a:p>
          <a:p>
            <a:pPr>
              <a:spcAft>
                <a:spcPts val="600"/>
              </a:spcAft>
            </a:pPr>
            <a:r>
              <a:rPr lang="en-US" sz="3200" dirty="0">
                <a:solidFill>
                  <a:schemeClr val="bg1"/>
                </a:solidFill>
                <a:latin typeface="Montserrat Medium" panose="00000600000000000000" pitchFamily="2" charset="0"/>
              </a:rPr>
              <a:t>Add 3 tablespoons of sugar and the water</a:t>
            </a:r>
          </a:p>
          <a:p>
            <a:pPr lvl="1">
              <a:spcAft>
                <a:spcPts val="600"/>
              </a:spcAft>
            </a:pPr>
            <a:r>
              <a:rPr lang="en-US" sz="2800" dirty="0">
                <a:solidFill>
                  <a:schemeClr val="bg1"/>
                </a:solidFill>
                <a:latin typeface="Montserrat Medium" panose="00000600000000000000" pitchFamily="2" charset="0"/>
              </a:rPr>
              <a:t>Stir with a wooden spoon</a:t>
            </a:r>
          </a:p>
          <a:p>
            <a:pPr>
              <a:spcAft>
                <a:spcPts val="600"/>
              </a:spcAft>
            </a:pPr>
            <a:r>
              <a:rPr lang="en-US" sz="3200" dirty="0">
                <a:solidFill>
                  <a:schemeClr val="bg1"/>
                </a:solidFill>
                <a:latin typeface="Montserrat Medium" panose="00000600000000000000" pitchFamily="2" charset="0"/>
              </a:rPr>
              <a:t>Cover the jar with cheesecloth or a paper coffee filter secured with a rubber band</a:t>
            </a:r>
          </a:p>
          <a:p>
            <a:pPr>
              <a:spcAft>
                <a:spcPts val="600"/>
              </a:spcAft>
            </a:pPr>
            <a:r>
              <a:rPr lang="en-US" sz="3200" dirty="0">
                <a:solidFill>
                  <a:schemeClr val="bg1"/>
                </a:solidFill>
                <a:latin typeface="Montserrat Medium" panose="00000600000000000000" pitchFamily="2" charset="0"/>
              </a:rPr>
              <a:t>Set aside on countertop (do not refrigerate)</a:t>
            </a:r>
          </a:p>
          <a:p>
            <a:pPr>
              <a:spcAft>
                <a:spcPts val="600"/>
              </a:spcAft>
            </a:pPr>
            <a:endParaRPr lang="en-US" sz="3200" dirty="0">
              <a:solidFill>
                <a:schemeClr val="bg1"/>
              </a:solidFill>
              <a:latin typeface="Montserrat Medium" panose="00000600000000000000" pitchFamily="2" charset="0"/>
            </a:endParaRPr>
          </a:p>
          <a:p>
            <a:pPr>
              <a:spcAft>
                <a:spcPts val="600"/>
              </a:spcAft>
            </a:pPr>
            <a:endParaRPr lang="en-US" sz="32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656019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Ginger Bug Recipe </a:t>
            </a:r>
            <a:r>
              <a:rPr lang="en-US" b="1" dirty="0">
                <a:solidFill>
                  <a:schemeClr val="bg1"/>
                </a:solidFill>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5"/>
            <a:ext cx="10515600" cy="4667250"/>
          </a:xfrm>
        </p:spPr>
        <p:txBody>
          <a:bodyPr vert="horz" lIns="91440" tIns="45720" rIns="91440" bIns="45720" rtlCol="0">
            <a:normAutofit lnSpcReduction="10000"/>
          </a:bodyPr>
          <a:lstStyle/>
          <a:p>
            <a:pPr marL="0" indent="0">
              <a:spcAft>
                <a:spcPts val="600"/>
              </a:spcAft>
              <a:buNone/>
            </a:pPr>
            <a:r>
              <a:rPr lang="en-US" sz="3200" dirty="0">
                <a:solidFill>
                  <a:schemeClr val="bg1"/>
                </a:solidFill>
                <a:latin typeface="Montserrat Medium" panose="00000600000000000000" pitchFamily="2" charset="0"/>
              </a:rPr>
              <a:t>Every day for the next 5 days:</a:t>
            </a:r>
          </a:p>
          <a:p>
            <a:pPr>
              <a:spcAft>
                <a:spcPts val="600"/>
              </a:spcAft>
            </a:pPr>
            <a:r>
              <a:rPr lang="en-US" sz="3200" dirty="0">
                <a:solidFill>
                  <a:schemeClr val="bg1"/>
                </a:solidFill>
                <a:latin typeface="Montserrat Medium" panose="00000600000000000000" pitchFamily="2" charset="0"/>
              </a:rPr>
              <a:t>Stir the mixture and add 1 tablespoon grated ginger and 1 tablespoon sugar </a:t>
            </a:r>
          </a:p>
          <a:p>
            <a:pPr>
              <a:spcAft>
                <a:spcPts val="600"/>
              </a:spcAft>
            </a:pPr>
            <a:r>
              <a:rPr lang="en-US" sz="3200" dirty="0">
                <a:solidFill>
                  <a:schemeClr val="bg1"/>
                </a:solidFill>
                <a:latin typeface="Montserrat Medium" panose="00000600000000000000" pitchFamily="2" charset="0"/>
              </a:rPr>
              <a:t>Fermentation usually starts within 5 days, but it could take as long as 7 to 8 days</a:t>
            </a:r>
          </a:p>
          <a:p>
            <a:pPr lvl="1">
              <a:spcAft>
                <a:spcPts val="600"/>
              </a:spcAft>
            </a:pPr>
            <a:r>
              <a:rPr lang="en-US" sz="2800" dirty="0">
                <a:solidFill>
                  <a:schemeClr val="bg1"/>
                </a:solidFill>
                <a:latin typeface="Montserrat Medium" panose="00000600000000000000" pitchFamily="2" charset="0"/>
              </a:rPr>
              <a:t>Continue to add grated ginger and sugar until fermentation begins</a:t>
            </a:r>
          </a:p>
          <a:p>
            <a:pPr>
              <a:spcAft>
                <a:spcPts val="600"/>
              </a:spcAft>
            </a:pPr>
            <a:r>
              <a:rPr lang="en-US" sz="3200" dirty="0">
                <a:solidFill>
                  <a:schemeClr val="bg1"/>
                </a:solidFill>
                <a:latin typeface="Montserrat Medium" panose="00000600000000000000" pitchFamily="2" charset="0"/>
              </a:rPr>
              <a:t>Mold should not appear, but if it does, scrape it off. If it recurs, start the process again</a:t>
            </a:r>
          </a:p>
        </p:txBody>
      </p:sp>
    </p:spTree>
    <p:extLst>
      <p:ext uri="{BB962C8B-B14F-4D97-AF65-F5344CB8AC3E}">
        <p14:creationId xmlns:p14="http://schemas.microsoft.com/office/powerpoint/2010/main" val="2603904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Ginger Bug Recipe </a:t>
            </a:r>
            <a:r>
              <a:rPr lang="en-US" b="1" dirty="0">
                <a:solidFill>
                  <a:schemeClr val="bg1"/>
                </a:solidFill>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When fermentation starts, it’s ready to use</a:t>
            </a:r>
          </a:p>
          <a:p>
            <a:pPr lvl="1">
              <a:spcAft>
                <a:spcPts val="600"/>
              </a:spcAft>
            </a:pPr>
            <a:r>
              <a:rPr lang="en-US" sz="2800" dirty="0">
                <a:solidFill>
                  <a:schemeClr val="bg1"/>
                </a:solidFill>
                <a:latin typeface="Montserrat Medium" panose="00000600000000000000" pitchFamily="2" charset="0"/>
              </a:rPr>
              <a:t>Bubbles, yeasty odor</a:t>
            </a:r>
          </a:p>
          <a:p>
            <a:pPr>
              <a:spcAft>
                <a:spcPts val="600"/>
              </a:spcAft>
            </a:pPr>
            <a:r>
              <a:rPr lang="en-US" sz="3200" dirty="0">
                <a:solidFill>
                  <a:schemeClr val="bg1"/>
                </a:solidFill>
                <a:latin typeface="Montserrat Medium" panose="00000600000000000000" pitchFamily="2" charset="0"/>
              </a:rPr>
              <a:t>Use right away or refrigerate</a:t>
            </a:r>
            <a:endParaRPr lang="en-US" dirty="0">
              <a:solidFill>
                <a:schemeClr val="bg1"/>
              </a:solidFill>
              <a:latin typeface="Montserrat Medium" panose="00000600000000000000" pitchFamily="2" charset="0"/>
            </a:endParaRPr>
          </a:p>
          <a:p>
            <a:pPr marL="0" indent="0">
              <a:spcAft>
                <a:spcPts val="600"/>
              </a:spcAft>
              <a:buNone/>
            </a:pPr>
            <a:endParaRPr lang="en-US" sz="3200" dirty="0">
              <a:solidFill>
                <a:schemeClr val="bg1"/>
              </a:solidFill>
              <a:latin typeface="Montserrat Medium" panose="00000600000000000000" pitchFamily="2" charset="0"/>
            </a:endParaRPr>
          </a:p>
        </p:txBody>
      </p:sp>
      <p:pic>
        <p:nvPicPr>
          <p:cNvPr id="6" name="Content Placeholder 5">
            <a:extLst>
              <a:ext uri="{FF2B5EF4-FFF2-40B4-BE49-F238E27FC236}">
                <a16:creationId xmlns:a16="http://schemas.microsoft.com/office/drawing/2014/main" id="{D6FC506E-E192-098D-FE7E-EF278156DB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171346"/>
            <a:ext cx="5181600" cy="3659895"/>
          </a:xfrm>
          <a:prstGeom prst="rect">
            <a:avLst/>
          </a:prstGeom>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04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latin typeface="Ginger" pitchFamily="2" charset="0"/>
              </a:rPr>
              <a:t>Ginger Bug Recipe </a:t>
            </a:r>
            <a:r>
              <a:rPr lang="en-US" b="1" dirty="0">
                <a:solidFill>
                  <a:schemeClr val="bg1"/>
                </a:solidFill>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idx="1"/>
          </p:nvPr>
        </p:nvSpPr>
        <p:spPr>
          <a:xfrm>
            <a:off x="838200" y="1825624"/>
            <a:ext cx="10515600" cy="5032375"/>
          </a:xfrm>
        </p:spPr>
        <p:txBody>
          <a:bodyPr vert="horz" lIns="91440" tIns="45720" rIns="91440" bIns="45720" rtlCol="0">
            <a:normAutofit/>
          </a:bodyPr>
          <a:lstStyle/>
          <a:p>
            <a:pPr>
              <a:spcAft>
                <a:spcPts val="600"/>
              </a:spcAft>
            </a:pPr>
            <a:r>
              <a:rPr lang="en-US" sz="3200" dirty="0">
                <a:solidFill>
                  <a:schemeClr val="bg1"/>
                </a:solidFill>
                <a:latin typeface="Montserrat Medium" panose="00000600000000000000" pitchFamily="2" charset="0"/>
              </a:rPr>
              <a:t>To use, strain the liquid using a fine mesh strainer and store it in a clean jar with a lid for up to 3 weeks, adding 1 teaspoon each of grated ginger and sugar once per week</a:t>
            </a:r>
          </a:p>
          <a:p>
            <a:pPr lvl="1">
              <a:spcAft>
                <a:spcPts val="600"/>
              </a:spcAft>
            </a:pPr>
            <a:r>
              <a:rPr lang="en-US" sz="2800" dirty="0">
                <a:solidFill>
                  <a:schemeClr val="bg1"/>
                </a:solidFill>
                <a:latin typeface="Montserrat Medium" panose="00000600000000000000" pitchFamily="2" charset="0"/>
              </a:rPr>
              <a:t>Save grated ginger in a sealed container and use in recipes calling for fresh ginger or compost it</a:t>
            </a:r>
          </a:p>
          <a:p>
            <a:pPr>
              <a:spcAft>
                <a:spcPts val="600"/>
              </a:spcAft>
            </a:pPr>
            <a:r>
              <a:rPr lang="en-US" sz="3600" dirty="0">
                <a:solidFill>
                  <a:schemeClr val="bg1"/>
                </a:solidFill>
                <a:latin typeface="Montserrat Medium" panose="00000600000000000000" pitchFamily="2" charset="0"/>
              </a:rPr>
              <a:t>For fizzy drinks: </a:t>
            </a:r>
          </a:p>
          <a:p>
            <a:pPr lvl="1">
              <a:spcAft>
                <a:spcPts val="600"/>
              </a:spcAft>
            </a:pPr>
            <a:r>
              <a:rPr lang="en-US" sz="2800" dirty="0">
                <a:solidFill>
                  <a:schemeClr val="bg1"/>
                </a:solidFill>
                <a:latin typeface="Montserrat Medium" panose="00000600000000000000" pitchFamily="2" charset="0"/>
              </a:rPr>
              <a:t>In a jug, combine ¼ cup strained Ginger Bug and 4 cups chilled mint or lemon herbal tea or fresh apple, peach, pear, or orange juice</a:t>
            </a:r>
          </a:p>
          <a:p>
            <a:pPr marL="0" indent="0">
              <a:spcAft>
                <a:spcPts val="600"/>
              </a:spcAft>
              <a:buNone/>
            </a:pPr>
            <a:endParaRPr lang="en-US" sz="32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546940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22" y="-64603"/>
            <a:ext cx="12191978" cy="6922603"/>
          </a:xfrm>
          <a:prstGeom prst="rect">
            <a:avLst/>
          </a:prstGeom>
          <a:gradFill flip="none" rotWithShape="1">
            <a:gsLst>
              <a:gs pos="6000">
                <a:srgbClr val="5B5B5B">
                  <a:alpha val="52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a:xfrm>
            <a:off x="838200" y="365125"/>
            <a:ext cx="10515600" cy="1325563"/>
          </a:xfrm>
        </p:spPr>
        <p:txBody>
          <a:bodyPr>
            <a:normAutofit/>
          </a:bodyPr>
          <a:lstStyle/>
          <a:p>
            <a:pPr algn="ctr"/>
            <a:r>
              <a:rPr lang="en-US" sz="5400" b="1" dirty="0">
                <a:solidFill>
                  <a:schemeClr val="bg1"/>
                </a:solidFill>
                <a:latin typeface="Ginger" pitchFamily="2" charset="0"/>
              </a:rPr>
              <a:t>Ginger Bug Recipe</a:t>
            </a:r>
          </a:p>
        </p:txBody>
      </p:sp>
      <p:pic>
        <p:nvPicPr>
          <p:cNvPr id="5" name="Picture 4">
            <a:extLst>
              <a:ext uri="{FF2B5EF4-FFF2-40B4-BE49-F238E27FC236}">
                <a16:creationId xmlns:a16="http://schemas.microsoft.com/office/drawing/2014/main" id="{B6DC3938-ED6F-3519-154B-51F4F561B1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67250" y="2409605"/>
            <a:ext cx="2857500" cy="2857500"/>
          </a:xfrm>
          <a:prstGeom prst="rect">
            <a:avLst/>
          </a:prstGeom>
        </p:spPr>
      </p:pic>
      <p:sp>
        <p:nvSpPr>
          <p:cNvPr id="3" name="TextBox 2">
            <a:extLst>
              <a:ext uri="{FF2B5EF4-FFF2-40B4-BE49-F238E27FC236}">
                <a16:creationId xmlns:a16="http://schemas.microsoft.com/office/drawing/2014/main" id="{E00C5919-FB8A-AFC0-A95C-A9CBAFA557F5}"/>
              </a:ext>
            </a:extLst>
          </p:cNvPr>
          <p:cNvSpPr txBox="1"/>
          <p:nvPr/>
        </p:nvSpPr>
        <p:spPr>
          <a:xfrm>
            <a:off x="4446543" y="5392281"/>
            <a:ext cx="3298915" cy="369332"/>
          </a:xfrm>
          <a:prstGeom prst="rect">
            <a:avLst/>
          </a:prstGeom>
          <a:noFill/>
        </p:spPr>
        <p:txBody>
          <a:bodyPr wrap="square" rtlCol="0">
            <a:spAutoFit/>
          </a:bodyPr>
          <a:lstStyle/>
          <a:p>
            <a:pPr algn="ctr"/>
            <a:r>
              <a:rPr lang="en-US" dirty="0">
                <a:solidFill>
                  <a:schemeClr val="bg1"/>
                </a:solidFill>
              </a:rPr>
              <a:t>Herb Society of America blog</a:t>
            </a:r>
          </a:p>
        </p:txBody>
      </p:sp>
    </p:spTree>
    <p:extLst>
      <p:ext uri="{BB962C8B-B14F-4D97-AF65-F5344CB8AC3E}">
        <p14:creationId xmlns:p14="http://schemas.microsoft.com/office/powerpoint/2010/main" val="957089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8950-6641-BDDD-A8D3-8B65C93C192D}"/>
              </a:ext>
            </a:extLst>
          </p:cNvPr>
          <p:cNvSpPr>
            <a:spLocks noGrp="1"/>
          </p:cNvSpPr>
          <p:nvPr>
            <p:ph type="title"/>
          </p:nvPr>
        </p:nvSpPr>
        <p:spPr>
          <a:xfrm>
            <a:off x="0" y="1739554"/>
            <a:ext cx="12192000" cy="3975445"/>
          </a:xfr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spcAft>
                <a:spcPts val="600"/>
              </a:spcAft>
            </a:pPr>
            <a:r>
              <a:rPr lang="en-US" sz="4400" dirty="0">
                <a:solidFill>
                  <a:schemeClr val="bg1"/>
                </a:solidFill>
                <a:latin typeface="Ginger" pitchFamily="2" charset="0"/>
              </a:rPr>
              <a:t>  </a:t>
            </a:r>
            <a:r>
              <a:rPr lang="en-US" sz="6600"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Growing Ginger at Home</a:t>
            </a:r>
            <a:endParaRPr lang="en-US" sz="4400" b="1" dirty="0">
              <a:solidFill>
                <a:schemeClr val="accent2">
                  <a:lumMod val="40000"/>
                  <a:lumOff val="60000"/>
                </a:schemeClr>
              </a:solidFill>
              <a:effectLst>
                <a:outerShdw blurRad="38100" dist="38100" dir="2700000" algn="tl">
                  <a:srgbClr val="000000">
                    <a:alpha val="43137"/>
                  </a:srgbClr>
                </a:outerShdw>
              </a:effectLst>
              <a:latin typeface="Ginger" pitchFamily="2" charset="0"/>
            </a:endParaRPr>
          </a:p>
        </p:txBody>
      </p:sp>
    </p:spTree>
    <p:extLst>
      <p:ext uri="{BB962C8B-B14F-4D97-AF65-F5344CB8AC3E}">
        <p14:creationId xmlns:p14="http://schemas.microsoft.com/office/powerpoint/2010/main" val="3879054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General Considerations</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p:txBody>
          <a:bodyPr>
            <a:normAutofit/>
          </a:bodyPr>
          <a:lstStyle/>
          <a:p>
            <a:pPr algn="l" fontAlgn="base"/>
            <a:r>
              <a:rPr lang="en-US" sz="3600" dirty="0">
                <a:solidFill>
                  <a:schemeClr val="bg1"/>
                </a:solidFill>
                <a:latin typeface="Montserrat Medium" panose="00000600000000000000" pitchFamily="2" charset="0"/>
              </a:rPr>
              <a:t>Plant in early spring after last frost</a:t>
            </a:r>
          </a:p>
          <a:p>
            <a:pPr lvl="1" fontAlgn="base"/>
            <a:r>
              <a:rPr lang="en-US" sz="3200" dirty="0">
                <a:solidFill>
                  <a:schemeClr val="bg1"/>
                </a:solidFill>
                <a:latin typeface="Montserrat Medium" panose="00000600000000000000" pitchFamily="2" charset="0"/>
              </a:rPr>
              <a:t>Cannot tolerate temperatures lower </a:t>
            </a:r>
            <a:br>
              <a:rPr lang="en-US" sz="3200" dirty="0">
                <a:solidFill>
                  <a:schemeClr val="bg1"/>
                </a:solidFill>
                <a:latin typeface="Montserrat Medium" panose="00000600000000000000" pitchFamily="2" charset="0"/>
              </a:rPr>
            </a:br>
            <a:r>
              <a:rPr lang="en-US" sz="3200" dirty="0">
                <a:solidFill>
                  <a:schemeClr val="bg1"/>
                </a:solidFill>
                <a:latin typeface="Montserrat Medium" panose="00000600000000000000" pitchFamily="2" charset="0"/>
              </a:rPr>
              <a:t>than 50°F</a:t>
            </a:r>
          </a:p>
          <a:p>
            <a:pPr algn="l" fontAlgn="base"/>
            <a:r>
              <a:rPr lang="en-US" sz="3600" dirty="0">
                <a:solidFill>
                  <a:schemeClr val="bg1"/>
                </a:solidFill>
                <a:latin typeface="Montserrat Medium" panose="00000600000000000000" pitchFamily="2" charset="0"/>
              </a:rPr>
              <a:t>In the United States it can thrive year-round in zones 9 and higher</a:t>
            </a:r>
          </a:p>
          <a:p>
            <a:pPr lvl="1" fontAlgn="base"/>
            <a:r>
              <a:rPr lang="en-US" sz="3200" dirty="0">
                <a:solidFill>
                  <a:schemeClr val="bg1"/>
                </a:solidFill>
                <a:latin typeface="Montserrat Medium" panose="00000600000000000000" pitchFamily="2" charset="0"/>
              </a:rPr>
              <a:t>Parts of Florida, Southern California, Arizona, Hawaii, Southern Texas, and Louisiana</a:t>
            </a:r>
          </a:p>
          <a:p>
            <a:pPr lvl="2" fontAlgn="base"/>
            <a:r>
              <a:rPr lang="en-US" sz="2400" dirty="0">
                <a:solidFill>
                  <a:schemeClr val="bg1"/>
                </a:solidFill>
                <a:latin typeface="Montserrat Medium" panose="00000600000000000000" pitchFamily="2" charset="0"/>
              </a:rPr>
              <a:t>Baton Rouge is in Zones 8b–9a</a:t>
            </a:r>
            <a:br>
              <a:rPr lang="en-US" sz="2400" dirty="0">
                <a:solidFill>
                  <a:schemeClr val="bg1"/>
                </a:solidFill>
                <a:latin typeface="Montserrat Medium" panose="00000600000000000000" pitchFamily="2" charset="0"/>
              </a:rPr>
            </a:br>
            <a:endParaRPr lang="en-US" sz="2400" dirty="0">
              <a:solidFill>
                <a:schemeClr val="bg1"/>
              </a:solidFill>
              <a:latin typeface="Montserrat Medium" panose="00000600000000000000" pitchFamily="2" charset="0"/>
            </a:endParaRPr>
          </a:p>
          <a:p>
            <a:pPr algn="l" fontAlgn="base"/>
            <a:endParaRPr lang="en-US"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299149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Getting Started</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p:txBody>
          <a:bodyPr>
            <a:normAutofit fontScale="92500"/>
          </a:bodyPr>
          <a:lstStyle/>
          <a:p>
            <a:r>
              <a:rPr lang="en-US" sz="4000" b="0" i="0" u="none" strike="noStrike" dirty="0">
                <a:solidFill>
                  <a:schemeClr val="bg1"/>
                </a:solidFill>
                <a:effectLst/>
                <a:latin typeface="Montserrat Medium" panose="00000600000000000000" pitchFamily="2" charset="0"/>
              </a:rPr>
              <a:t>Purchase “seed” ginger</a:t>
            </a:r>
          </a:p>
          <a:p>
            <a:pPr lvl="1"/>
            <a:r>
              <a:rPr lang="en-US" sz="3200" b="0" i="0" u="none" strike="noStrike" dirty="0">
                <a:solidFill>
                  <a:schemeClr val="bg1"/>
                </a:solidFill>
                <a:effectLst/>
                <a:latin typeface="Montserrat Medium" panose="00000600000000000000" pitchFamily="2" charset="0"/>
              </a:rPr>
              <a:t>Online seed company, local nursery, or </a:t>
            </a:r>
            <a:br>
              <a:rPr lang="en-US" sz="3200" b="0" i="0" u="none" strike="noStrike" dirty="0">
                <a:solidFill>
                  <a:schemeClr val="bg1"/>
                </a:solidFill>
                <a:effectLst/>
                <a:latin typeface="Montserrat Medium" panose="00000600000000000000" pitchFamily="2" charset="0"/>
              </a:rPr>
            </a:br>
            <a:r>
              <a:rPr lang="en-US" sz="3200" b="0" i="0" u="none" strike="noStrike" dirty="0">
                <a:solidFill>
                  <a:schemeClr val="accent4">
                    <a:lumMod val="40000"/>
                    <a:lumOff val="60000"/>
                  </a:schemeClr>
                </a:solidFill>
                <a:effectLst/>
                <a:latin typeface="Montserrat Medium" panose="00000600000000000000" pitchFamily="2" charset="0"/>
              </a:rPr>
              <a:t>grocery store</a:t>
            </a:r>
          </a:p>
          <a:p>
            <a:pPr lvl="2"/>
            <a:r>
              <a:rPr lang="en-US" sz="2800" dirty="0">
                <a:solidFill>
                  <a:schemeClr val="bg1"/>
                </a:solidFill>
                <a:latin typeface="Montserrat Medium" panose="00000600000000000000" pitchFamily="2" charset="0"/>
              </a:rPr>
              <a:t>O</a:t>
            </a:r>
            <a:r>
              <a:rPr lang="en-US" sz="2800" b="0" i="0" u="none" strike="noStrike" dirty="0">
                <a:solidFill>
                  <a:schemeClr val="bg1"/>
                </a:solidFill>
                <a:effectLst/>
                <a:latin typeface="Montserrat Medium" panose="00000600000000000000" pitchFamily="2" charset="0"/>
              </a:rPr>
              <a:t>rganic is best; nonorganic often treated with </a:t>
            </a:r>
            <a:br>
              <a:rPr lang="en-US" sz="2800" b="0" i="0" u="none" strike="noStrike" dirty="0">
                <a:solidFill>
                  <a:schemeClr val="bg1"/>
                </a:solidFill>
                <a:effectLst/>
                <a:latin typeface="Montserrat Medium" panose="00000600000000000000" pitchFamily="2" charset="0"/>
              </a:rPr>
            </a:br>
            <a:r>
              <a:rPr lang="en-US" sz="2800" b="0" i="0" u="none" strike="noStrike" dirty="0">
                <a:solidFill>
                  <a:schemeClr val="bg1"/>
                </a:solidFill>
                <a:effectLst/>
                <a:latin typeface="Montserrat Medium" panose="00000600000000000000" pitchFamily="2" charset="0"/>
              </a:rPr>
              <a:t>growth inhibitor</a:t>
            </a:r>
          </a:p>
          <a:p>
            <a:pPr lvl="1"/>
            <a:r>
              <a:rPr lang="en-US" sz="3200" b="0" i="0" u="none" strike="noStrike" dirty="0">
                <a:solidFill>
                  <a:schemeClr val="bg1"/>
                </a:solidFill>
                <a:effectLst/>
                <a:latin typeface="Montserrat Medium" panose="00000600000000000000" pitchFamily="2" charset="0"/>
              </a:rPr>
              <a:t>Rhizomes should have smooth skin, light in color</a:t>
            </a:r>
          </a:p>
          <a:p>
            <a:pPr lvl="1"/>
            <a:r>
              <a:rPr lang="en-US" sz="3200" b="0" i="0" u="none" strike="noStrike" dirty="0">
                <a:solidFill>
                  <a:schemeClr val="bg1"/>
                </a:solidFill>
                <a:effectLst/>
                <a:latin typeface="Montserrat Medium" panose="00000600000000000000" pitchFamily="2" charset="0"/>
              </a:rPr>
              <a:t>Best: 4- to 6-inch-long piece with multiple fingers and a bud at the end of each </a:t>
            </a:r>
          </a:p>
          <a:p>
            <a:pPr lvl="2"/>
            <a:r>
              <a:rPr lang="en-US" sz="2800" b="0" i="0" u="none" strike="noStrike" dirty="0">
                <a:solidFill>
                  <a:schemeClr val="bg1"/>
                </a:solidFill>
                <a:effectLst/>
                <a:latin typeface="Montserrat Medium" panose="00000600000000000000" pitchFamily="2" charset="0"/>
              </a:rPr>
              <a:t>If buds have begun to turn green, so much the better </a:t>
            </a:r>
          </a:p>
        </p:txBody>
      </p:sp>
    </p:spTree>
    <p:extLst>
      <p:ext uri="{BB962C8B-B14F-4D97-AF65-F5344CB8AC3E}">
        <p14:creationId xmlns:p14="http://schemas.microsoft.com/office/powerpoint/2010/main" val="365316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9000" b="-9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42079E-AFE8-67B9-E47F-B3CD13B12DAF}"/>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Growth Characteristics</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200" y="1825625"/>
            <a:ext cx="5181600" cy="4667250"/>
          </a:xfrm>
        </p:spPr>
        <p:txBody>
          <a:bodyPr vert="horz" lIns="91440" tIns="45720" rIns="91440" bIns="45720" rtlCol="0">
            <a:normAutofit/>
          </a:bodyPr>
          <a:lstStyle/>
          <a:p>
            <a:pPr>
              <a:spcAft>
                <a:spcPts val="600"/>
              </a:spcAft>
            </a:pPr>
            <a:r>
              <a:rPr lang="en-US" sz="3300" dirty="0">
                <a:solidFill>
                  <a:schemeClr val="bg1"/>
                </a:solidFill>
                <a:latin typeface="Montserrat Medium" panose="00000600000000000000" pitchFamily="2" charset="0"/>
              </a:rPr>
              <a:t>Herbaceous perennial</a:t>
            </a:r>
          </a:p>
          <a:p>
            <a:pPr lvl="1">
              <a:spcAft>
                <a:spcPts val="600"/>
              </a:spcAft>
            </a:pPr>
            <a:r>
              <a:rPr lang="en-US" sz="3000" dirty="0">
                <a:solidFill>
                  <a:schemeClr val="bg1"/>
                </a:solidFill>
                <a:latin typeface="Montserrat Medium" panose="00000600000000000000" pitchFamily="2" charset="0"/>
              </a:rPr>
              <a:t>Grows annual pseudostems about three feet tall </a:t>
            </a:r>
          </a:p>
        </p:txBody>
      </p:sp>
      <p:pic>
        <p:nvPicPr>
          <p:cNvPr id="11" name="Content Placeholder 10">
            <a:extLst>
              <a:ext uri="{FF2B5EF4-FFF2-40B4-BE49-F238E27FC236}">
                <a16:creationId xmlns:a16="http://schemas.microsoft.com/office/drawing/2014/main" id="{E2376609-602E-C5C9-363D-08C6BF172D5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p:blipFill>
        <p:spPr>
          <a:xfrm>
            <a:off x="6096000" y="1825625"/>
            <a:ext cx="4976634" cy="3895604"/>
          </a:xfrm>
          <a:ln>
            <a:solidFill>
              <a:schemeClr val="bg1"/>
            </a:solidFill>
          </a:ln>
        </p:spPr>
      </p:pic>
    </p:spTree>
    <p:extLst>
      <p:ext uri="{BB962C8B-B14F-4D97-AF65-F5344CB8AC3E}">
        <p14:creationId xmlns:p14="http://schemas.microsoft.com/office/powerpoint/2010/main" val="3453034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Getting Started</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p:txBody>
          <a:bodyPr>
            <a:normAutofit/>
          </a:bodyPr>
          <a:lstStyle/>
          <a:p>
            <a:r>
              <a:rPr lang="en-US" sz="4000" b="0" i="0" u="none" strike="noStrike" dirty="0">
                <a:solidFill>
                  <a:schemeClr val="bg1"/>
                </a:solidFill>
                <a:effectLst/>
                <a:latin typeface="Montserrat Medium" panose="00000600000000000000" pitchFamily="2" charset="0"/>
              </a:rPr>
              <a:t>Cut the seed ginger roots into 1- to 2-inch-long pieces, each containing two or three nodules</a:t>
            </a:r>
          </a:p>
          <a:p>
            <a:pPr lvl="1"/>
            <a:r>
              <a:rPr lang="en-US" sz="3600" dirty="0">
                <a:solidFill>
                  <a:schemeClr val="bg1"/>
                </a:solidFill>
                <a:latin typeface="Montserrat Medium" panose="00000600000000000000" pitchFamily="2" charset="0"/>
              </a:rPr>
              <a:t>A</a:t>
            </a:r>
            <a:r>
              <a:rPr lang="en-US" sz="3600" b="0" i="0" u="none" strike="noStrike" dirty="0">
                <a:solidFill>
                  <a:schemeClr val="bg1"/>
                </a:solidFill>
                <a:effectLst/>
                <a:latin typeface="Montserrat Medium" panose="00000600000000000000" pitchFamily="2" charset="0"/>
              </a:rPr>
              <a:t>llow pieces to dry for 24 to 48 hours before planting</a:t>
            </a:r>
            <a:br>
              <a:rPr lang="en-US" sz="3200" b="0" i="0" u="none" strike="noStrike" dirty="0">
                <a:solidFill>
                  <a:schemeClr val="bg1"/>
                </a:solidFill>
                <a:effectLst/>
                <a:latin typeface="Montserrat Medium" panose="00000600000000000000" pitchFamily="2" charset="0"/>
              </a:rPr>
            </a:br>
            <a:endParaRPr lang="en-US" sz="40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1771928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Soil</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p:txBody>
          <a:bodyPr>
            <a:normAutofit fontScale="92500"/>
          </a:bodyPr>
          <a:lstStyle/>
          <a:p>
            <a:r>
              <a:rPr lang="en-US" sz="4000" b="0" i="0" u="none" strike="noStrike" dirty="0">
                <a:solidFill>
                  <a:schemeClr val="bg1"/>
                </a:solidFill>
                <a:effectLst/>
                <a:latin typeface="Montserrat Medium" panose="00000600000000000000" pitchFamily="2" charset="0"/>
              </a:rPr>
              <a:t>Loamy soil is ideal</a:t>
            </a:r>
          </a:p>
          <a:p>
            <a:pPr lvl="1"/>
            <a:r>
              <a:rPr lang="en-US" sz="3600" dirty="0">
                <a:solidFill>
                  <a:schemeClr val="bg1"/>
                </a:solidFill>
                <a:latin typeface="Montserrat Medium" panose="00000600000000000000" pitchFamily="2" charset="0"/>
              </a:rPr>
              <a:t>Should contain </a:t>
            </a:r>
            <a:r>
              <a:rPr lang="en-US" sz="3600" b="0" i="0" u="none" strike="noStrike" dirty="0">
                <a:solidFill>
                  <a:schemeClr val="bg1"/>
                </a:solidFill>
                <a:effectLst/>
                <a:latin typeface="Montserrat Medium" panose="00000600000000000000" pitchFamily="2" charset="0"/>
              </a:rPr>
              <a:t>equal amounts of sand, </a:t>
            </a:r>
            <a:br>
              <a:rPr lang="en-US" sz="3600" dirty="0">
                <a:solidFill>
                  <a:schemeClr val="bg1"/>
                </a:solidFill>
                <a:latin typeface="Montserrat Medium" panose="00000600000000000000" pitchFamily="2" charset="0"/>
              </a:rPr>
            </a:br>
            <a:r>
              <a:rPr lang="en-US" sz="3600" b="0" i="0" u="none" strike="noStrike" dirty="0">
                <a:solidFill>
                  <a:schemeClr val="bg1"/>
                </a:solidFill>
                <a:effectLst/>
                <a:latin typeface="Montserrat Medium" panose="00000600000000000000" pitchFamily="2" charset="0"/>
              </a:rPr>
              <a:t>silt, and clay</a:t>
            </a:r>
          </a:p>
          <a:p>
            <a:pPr lvl="1"/>
            <a:r>
              <a:rPr lang="en-US" sz="3600" dirty="0">
                <a:solidFill>
                  <a:schemeClr val="bg1"/>
                </a:solidFill>
                <a:latin typeface="Montserrat Medium" panose="00000600000000000000" pitchFamily="2" charset="0"/>
              </a:rPr>
              <a:t>L</a:t>
            </a:r>
            <a:r>
              <a:rPr lang="en-US" sz="3600" b="0" i="0" u="none" strike="noStrike" dirty="0">
                <a:solidFill>
                  <a:schemeClr val="bg1"/>
                </a:solidFill>
                <a:effectLst/>
                <a:latin typeface="Montserrat Medium" panose="00000600000000000000" pitchFamily="2" charset="0"/>
              </a:rPr>
              <a:t>oose, and rich in organic matter</a:t>
            </a:r>
          </a:p>
          <a:p>
            <a:pPr lvl="1"/>
            <a:r>
              <a:rPr lang="en-US" sz="3600" b="0" i="0" u="none" strike="noStrike" dirty="0">
                <a:solidFill>
                  <a:schemeClr val="bg1"/>
                </a:solidFill>
                <a:effectLst/>
                <a:latin typeface="Montserrat Medium" panose="00000600000000000000" pitchFamily="2" charset="0"/>
              </a:rPr>
              <a:t>pH should be slightly acidic to almost neutral </a:t>
            </a:r>
          </a:p>
          <a:p>
            <a:pPr lvl="2"/>
            <a:r>
              <a:rPr lang="en-US" sz="3200" b="0" i="0" u="none" strike="noStrike" dirty="0">
                <a:solidFill>
                  <a:schemeClr val="bg1"/>
                </a:solidFill>
                <a:effectLst/>
                <a:latin typeface="Montserrat Medium" panose="00000600000000000000" pitchFamily="2" charset="0"/>
              </a:rPr>
              <a:t>(5.5 to 6.5)</a:t>
            </a:r>
          </a:p>
          <a:p>
            <a:r>
              <a:rPr lang="en-US" sz="4000" b="0" i="0" u="none" strike="noStrike" dirty="0">
                <a:solidFill>
                  <a:schemeClr val="bg1"/>
                </a:solidFill>
                <a:effectLst/>
                <a:latin typeface="Montserrat Medium" panose="00000600000000000000" pitchFamily="2" charset="0"/>
              </a:rPr>
              <a:t>Soil should be warm, between 71 and 77°F</a:t>
            </a:r>
            <a:endParaRPr lang="en-US" sz="40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856470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Light</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p:txBody>
          <a:bodyPr>
            <a:normAutofit/>
          </a:bodyPr>
          <a:lstStyle/>
          <a:p>
            <a:r>
              <a:rPr lang="en-US" sz="4000" b="0" i="0" u="none" strike="noStrike" dirty="0">
                <a:solidFill>
                  <a:schemeClr val="bg1"/>
                </a:solidFill>
                <a:effectLst/>
                <a:latin typeface="Montserrat Medium" panose="00000600000000000000" pitchFamily="2" charset="0"/>
              </a:rPr>
              <a:t>Choose a planting area that gets 2 to 5 hours of morning sun per day</a:t>
            </a:r>
          </a:p>
          <a:p>
            <a:pPr lvl="1"/>
            <a:r>
              <a:rPr lang="en-US" sz="3600" dirty="0">
                <a:solidFill>
                  <a:schemeClr val="bg1"/>
                </a:solidFill>
                <a:latin typeface="Montserrat Medium" panose="00000600000000000000" pitchFamily="2" charset="0"/>
              </a:rPr>
              <a:t>In Zone 9 or higher, </a:t>
            </a:r>
            <a:r>
              <a:rPr lang="en-US" sz="3600" b="0" i="0" u="none" strike="noStrike" dirty="0">
                <a:solidFill>
                  <a:schemeClr val="bg1"/>
                </a:solidFill>
                <a:effectLst/>
                <a:latin typeface="Montserrat Medium" panose="00000600000000000000" pitchFamily="2" charset="0"/>
              </a:rPr>
              <a:t>filtered sun all day</a:t>
            </a:r>
          </a:p>
          <a:p>
            <a:r>
              <a:rPr lang="en-US" sz="4000" dirty="0">
                <a:solidFill>
                  <a:schemeClr val="bg1"/>
                </a:solidFill>
                <a:latin typeface="Montserrat Medium" panose="00000600000000000000" pitchFamily="2" charset="0"/>
              </a:rPr>
              <a:t>For </a:t>
            </a:r>
            <a:r>
              <a:rPr lang="en-US" sz="4000" b="0" i="0" u="none" strike="noStrike" dirty="0">
                <a:solidFill>
                  <a:schemeClr val="bg1"/>
                </a:solidFill>
                <a:effectLst/>
                <a:latin typeface="Montserrat Medium" panose="00000600000000000000" pitchFamily="2" charset="0"/>
              </a:rPr>
              <a:t>growing ginger indoors, place the pot in a warm spot that gets plenty of indirect light</a:t>
            </a:r>
            <a:endParaRPr lang="en-US" sz="40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1260277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1600"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Planting </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a:xfrm>
            <a:off x="838200" y="1825625"/>
            <a:ext cx="10515600" cy="4947892"/>
          </a:xfrm>
        </p:spPr>
        <p:txBody>
          <a:bodyPr>
            <a:normAutofit lnSpcReduction="10000"/>
          </a:bodyPr>
          <a:lstStyle/>
          <a:p>
            <a:r>
              <a:rPr lang="en-US" sz="3600" b="0" i="0" u="none" strike="noStrike" dirty="0">
                <a:solidFill>
                  <a:schemeClr val="bg1"/>
                </a:solidFill>
                <a:effectLst/>
                <a:latin typeface="Montserrat Medium" panose="00000600000000000000" pitchFamily="2" charset="0"/>
              </a:rPr>
              <a:t>Plant ginger pieces in a pot or directly in loamy soil that is loose and fertile</a:t>
            </a:r>
          </a:p>
          <a:p>
            <a:pPr lvl="1"/>
            <a:r>
              <a:rPr lang="en-US" sz="3200" b="0" i="0" u="none" strike="noStrike" dirty="0">
                <a:solidFill>
                  <a:schemeClr val="bg1"/>
                </a:solidFill>
                <a:effectLst/>
                <a:latin typeface="Montserrat Medium" panose="00000600000000000000" pitchFamily="2" charset="0"/>
              </a:rPr>
              <a:t>If planting in a pot, choose one that is at least 12 inches deep and has ample drainage</a:t>
            </a:r>
          </a:p>
          <a:p>
            <a:r>
              <a:rPr lang="en-US" sz="3600" b="0" i="0" u="none" strike="noStrike" dirty="0">
                <a:solidFill>
                  <a:schemeClr val="bg1"/>
                </a:solidFill>
                <a:effectLst/>
                <a:latin typeface="Montserrat Medium" panose="00000600000000000000" pitchFamily="2" charset="0"/>
              </a:rPr>
              <a:t>Plant pieces 8 to 12 inches apart, 2 to 4 inches deep, with the nodules pointing upward</a:t>
            </a:r>
          </a:p>
          <a:p>
            <a:r>
              <a:rPr lang="en-US" sz="3600" b="0" i="0" u="none" strike="noStrike" dirty="0">
                <a:solidFill>
                  <a:schemeClr val="bg1"/>
                </a:solidFill>
                <a:effectLst/>
                <a:latin typeface="Montserrat Medium" panose="00000600000000000000" pitchFamily="2" charset="0"/>
              </a:rPr>
              <a:t>Spread a layer of mulch on top of the soil to keep it warm</a:t>
            </a:r>
          </a:p>
          <a:p>
            <a:pPr lvl="1"/>
            <a:r>
              <a:rPr lang="en-US" sz="3200" b="0" i="0" u="none" strike="noStrike" dirty="0">
                <a:solidFill>
                  <a:schemeClr val="bg1"/>
                </a:solidFill>
                <a:effectLst/>
                <a:latin typeface="Montserrat Medium" panose="00000600000000000000" pitchFamily="2" charset="0"/>
              </a:rPr>
              <a:t>Mulch also helps retain soil moisture</a:t>
            </a:r>
            <a:endParaRPr lang="en-US" sz="32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2594436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10"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Water </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p:txBody>
          <a:bodyPr>
            <a:normAutofit/>
          </a:bodyPr>
          <a:lstStyle/>
          <a:p>
            <a:r>
              <a:rPr lang="en-US" sz="3600" b="0" i="0" u="none" strike="noStrike" dirty="0">
                <a:solidFill>
                  <a:schemeClr val="bg1"/>
                </a:solidFill>
                <a:effectLst/>
                <a:latin typeface="Montserrat Medium" panose="00000600000000000000" pitchFamily="2" charset="0"/>
              </a:rPr>
              <a:t>Needs moist soil</a:t>
            </a:r>
          </a:p>
          <a:p>
            <a:pPr lvl="1"/>
            <a:r>
              <a:rPr lang="en-US" sz="3200" b="0" i="0" u="none" strike="noStrike" dirty="0">
                <a:solidFill>
                  <a:schemeClr val="bg1"/>
                </a:solidFill>
                <a:effectLst/>
                <a:latin typeface="Montserrat Medium" panose="00000600000000000000" pitchFamily="2" charset="0"/>
              </a:rPr>
              <a:t>Water immediately after planting</a:t>
            </a:r>
          </a:p>
          <a:p>
            <a:pPr lvl="1"/>
            <a:r>
              <a:rPr lang="en-US" sz="3200" b="0" i="0" u="none" strike="noStrike" dirty="0">
                <a:solidFill>
                  <a:schemeClr val="bg1"/>
                </a:solidFill>
                <a:effectLst/>
                <a:latin typeface="Montserrat Medium" panose="00000600000000000000" pitchFamily="2" charset="0"/>
              </a:rPr>
              <a:t>Keep soil moist by watering daily </a:t>
            </a:r>
            <a:r>
              <a:rPr lang="en-US" sz="3200" dirty="0">
                <a:solidFill>
                  <a:schemeClr val="bg1"/>
                </a:solidFill>
                <a:latin typeface="Montserrat Medium" panose="00000600000000000000" pitchFamily="2" charset="0"/>
              </a:rPr>
              <a:t>to prevent drying </a:t>
            </a:r>
            <a:r>
              <a:rPr lang="en-US" sz="3200" b="0" i="0" u="none" strike="noStrike" dirty="0">
                <a:solidFill>
                  <a:schemeClr val="bg1"/>
                </a:solidFill>
                <a:effectLst/>
                <a:latin typeface="Montserrat Medium" panose="00000600000000000000" pitchFamily="2" charset="0"/>
              </a:rPr>
              <a:t>out</a:t>
            </a:r>
          </a:p>
          <a:p>
            <a:pPr lvl="1"/>
            <a:r>
              <a:rPr lang="en-US" sz="3200" b="0" i="0" u="none" strike="noStrike" dirty="0">
                <a:solidFill>
                  <a:schemeClr val="bg1"/>
                </a:solidFill>
                <a:effectLst/>
                <a:latin typeface="Montserrat Medium" panose="00000600000000000000" pitchFamily="2" charset="0"/>
              </a:rPr>
              <a:t>Replicates </a:t>
            </a:r>
            <a:r>
              <a:rPr lang="en-US" sz="3200" dirty="0">
                <a:solidFill>
                  <a:schemeClr val="bg1"/>
                </a:solidFill>
                <a:latin typeface="Montserrat Medium" panose="00000600000000000000" pitchFamily="2" charset="0"/>
              </a:rPr>
              <a:t>its </a:t>
            </a:r>
            <a:r>
              <a:rPr lang="en-US" sz="3200" b="0" i="0" u="none" strike="noStrike" dirty="0">
                <a:solidFill>
                  <a:schemeClr val="bg1"/>
                </a:solidFill>
                <a:effectLst/>
                <a:latin typeface="Montserrat Medium" panose="00000600000000000000" pitchFamily="2" charset="0"/>
              </a:rPr>
              <a:t>natural tropical habitat</a:t>
            </a:r>
          </a:p>
          <a:p>
            <a:r>
              <a:rPr lang="en-US" sz="3600" b="0" i="0" u="none" strike="noStrike" dirty="0">
                <a:solidFill>
                  <a:schemeClr val="bg1"/>
                </a:solidFill>
                <a:effectLst/>
                <a:latin typeface="Montserrat Medium" panose="00000600000000000000" pitchFamily="2" charset="0"/>
              </a:rPr>
              <a:t>Reduce watering as the weather cools near the end of the growing season</a:t>
            </a:r>
            <a:endParaRPr lang="en-US" sz="32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1759382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Fertilize </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p:txBody>
          <a:bodyPr>
            <a:normAutofit/>
          </a:bodyPr>
          <a:lstStyle/>
          <a:p>
            <a:r>
              <a:rPr lang="en-US" sz="3600" b="0" i="0" u="none" strike="noStrike" dirty="0">
                <a:solidFill>
                  <a:schemeClr val="bg1"/>
                </a:solidFill>
                <a:effectLst/>
                <a:latin typeface="Montserrat Medium" panose="00000600000000000000" pitchFamily="2" charset="0"/>
              </a:rPr>
              <a:t>Fertilize two to three times during the</a:t>
            </a:r>
            <a:br>
              <a:rPr lang="en-US" sz="3600" b="0" i="0" u="none" strike="noStrike" dirty="0">
                <a:solidFill>
                  <a:schemeClr val="bg1"/>
                </a:solidFill>
                <a:effectLst/>
                <a:latin typeface="Montserrat Medium" panose="00000600000000000000" pitchFamily="2" charset="0"/>
              </a:rPr>
            </a:br>
            <a:r>
              <a:rPr lang="en-US" sz="3600" b="0" i="0" u="none" strike="noStrike" dirty="0">
                <a:solidFill>
                  <a:schemeClr val="bg1"/>
                </a:solidFill>
                <a:effectLst/>
                <a:latin typeface="Montserrat Medium" panose="00000600000000000000" pitchFamily="2" charset="0"/>
              </a:rPr>
              <a:t>growing season</a:t>
            </a:r>
          </a:p>
          <a:p>
            <a:pPr lvl="1"/>
            <a:r>
              <a:rPr lang="en-US" sz="3200" b="0" i="0" u="none" strike="noStrike" dirty="0">
                <a:solidFill>
                  <a:schemeClr val="bg1"/>
                </a:solidFill>
                <a:effectLst/>
                <a:latin typeface="Montserrat Medium" panose="00000600000000000000" pitchFamily="2" charset="0"/>
              </a:rPr>
              <a:t>10-20-20 N-P-K blend</a:t>
            </a:r>
          </a:p>
          <a:p>
            <a:r>
              <a:rPr lang="en-US" sz="3600" b="0" i="0" u="none" strike="noStrike" dirty="0">
                <a:solidFill>
                  <a:schemeClr val="bg1"/>
                </a:solidFill>
                <a:effectLst/>
                <a:latin typeface="Montserrat Medium" panose="00000600000000000000" pitchFamily="2" charset="0"/>
              </a:rPr>
              <a:t>Lower nitrogen content dissuades the plant from focusing on its foliage</a:t>
            </a:r>
          </a:p>
          <a:p>
            <a:r>
              <a:rPr lang="en-US" sz="3600" dirty="0">
                <a:solidFill>
                  <a:schemeClr val="bg1"/>
                </a:solidFill>
                <a:latin typeface="Montserrat Medium" panose="00000600000000000000" pitchFamily="2" charset="0"/>
              </a:rPr>
              <a:t>E</a:t>
            </a:r>
            <a:r>
              <a:rPr lang="en-US" sz="3600" b="0" i="0" u="none" strike="noStrike" dirty="0">
                <a:solidFill>
                  <a:schemeClr val="bg1"/>
                </a:solidFill>
                <a:effectLst/>
                <a:latin typeface="Montserrat Medium" panose="00000600000000000000" pitchFamily="2" charset="0"/>
              </a:rPr>
              <a:t>ncourages development of better rhizomes</a:t>
            </a:r>
            <a:endParaRPr lang="en-US"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1339330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Harvesting</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p:txBody>
          <a:bodyPr>
            <a:normAutofit/>
          </a:bodyPr>
          <a:lstStyle/>
          <a:p>
            <a:r>
              <a:rPr lang="en-US" sz="3200" dirty="0">
                <a:solidFill>
                  <a:schemeClr val="bg1"/>
                </a:solidFill>
                <a:latin typeface="Montserrat Medium" panose="00000600000000000000" pitchFamily="2" charset="0"/>
              </a:rPr>
              <a:t>Ginger typically requires 8–10 months to reach full maturity</a:t>
            </a:r>
          </a:p>
          <a:p>
            <a:r>
              <a:rPr lang="en-US" sz="3200" dirty="0">
                <a:solidFill>
                  <a:schemeClr val="bg1"/>
                </a:solidFill>
                <a:latin typeface="Montserrat Medium" panose="00000600000000000000" pitchFamily="2" charset="0"/>
              </a:rPr>
              <a:t>If planted in spring, should be ready to harvest in late fall, before first frost</a:t>
            </a:r>
          </a:p>
        </p:txBody>
      </p:sp>
    </p:spTree>
    <p:extLst>
      <p:ext uri="{BB962C8B-B14F-4D97-AF65-F5344CB8AC3E}">
        <p14:creationId xmlns:p14="http://schemas.microsoft.com/office/powerpoint/2010/main" val="1503012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F0FF4-AC85-86EA-E43A-9FE887562ED0}"/>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solidFill>
                <a:schemeClr val="bg1"/>
              </a:solidFill>
            </a:endParaRPr>
          </a:p>
        </p:txBody>
      </p:sp>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solidFill>
                  <a:schemeClr val="bg1"/>
                </a:solidFill>
                <a:latin typeface="Ginger" pitchFamily="2" charset="0"/>
              </a:rPr>
              <a:t>How to Harvest</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p:txBody>
          <a:bodyPr>
            <a:normAutofit fontScale="92500" lnSpcReduction="10000"/>
          </a:bodyPr>
          <a:lstStyle/>
          <a:p>
            <a:pPr marL="0" indent="0">
              <a:buNone/>
            </a:pPr>
            <a:r>
              <a:rPr lang="en-US" sz="3200" dirty="0">
                <a:solidFill>
                  <a:schemeClr val="bg1"/>
                </a:solidFill>
                <a:latin typeface="Montserrat Medium" panose="00000600000000000000" pitchFamily="2" charset="0"/>
              </a:rPr>
              <a:t>Two ways:</a:t>
            </a:r>
          </a:p>
          <a:p>
            <a:pPr marL="0" indent="0">
              <a:buNone/>
            </a:pPr>
            <a:r>
              <a:rPr lang="en-US" sz="3200" dirty="0">
                <a:solidFill>
                  <a:schemeClr val="bg1"/>
                </a:solidFill>
                <a:latin typeface="Montserrat Medium" panose="00000600000000000000" pitchFamily="2" charset="0"/>
              </a:rPr>
              <a:t>1. Dig up the entire rhizome at any stage of the growth cycle</a:t>
            </a:r>
          </a:p>
          <a:p>
            <a:pPr lvl="1"/>
            <a:r>
              <a:rPr lang="en-US" sz="2800" dirty="0">
                <a:solidFill>
                  <a:schemeClr val="bg1"/>
                </a:solidFill>
                <a:latin typeface="Montserrat Medium" panose="00000600000000000000" pitchFamily="2" charset="0"/>
              </a:rPr>
              <a:t>Cut off the stem, and rinse the rhizome under cool water</a:t>
            </a:r>
          </a:p>
          <a:p>
            <a:pPr marL="0" indent="0">
              <a:buNone/>
            </a:pPr>
            <a:r>
              <a:rPr lang="en-US" sz="3200" dirty="0">
                <a:solidFill>
                  <a:schemeClr val="bg1"/>
                </a:solidFill>
                <a:latin typeface="Montserrat Medium" panose="00000600000000000000" pitchFamily="2" charset="0"/>
              </a:rPr>
              <a:t>2. Cut off small pieces of the root as needed, keeping the plant alive</a:t>
            </a:r>
          </a:p>
          <a:p>
            <a:pPr lvl="1"/>
            <a:r>
              <a:rPr lang="en-US" sz="2800" dirty="0">
                <a:solidFill>
                  <a:schemeClr val="bg1"/>
                </a:solidFill>
                <a:latin typeface="Montserrat Medium" panose="00000600000000000000" pitchFamily="2" charset="0"/>
              </a:rPr>
              <a:t>To remove just a piece, dig down around the rhizome and carefully cut off a section, leaving the remainder of the root in the ground</a:t>
            </a:r>
          </a:p>
          <a:p>
            <a:pPr lvl="1"/>
            <a:r>
              <a:rPr lang="en-US" sz="2800" dirty="0">
                <a:solidFill>
                  <a:schemeClr val="bg1"/>
                </a:solidFill>
                <a:latin typeface="Montserrat Medium" panose="00000600000000000000" pitchFamily="2" charset="0"/>
              </a:rPr>
              <a:t>As long as a 2-inch or larger piece of rhizome remains attached to the stalk, it will continue to grow</a:t>
            </a:r>
          </a:p>
        </p:txBody>
      </p:sp>
    </p:spTree>
    <p:extLst>
      <p:ext uri="{BB962C8B-B14F-4D97-AF65-F5344CB8AC3E}">
        <p14:creationId xmlns:p14="http://schemas.microsoft.com/office/powerpoint/2010/main" val="73935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34809" y="-104360"/>
            <a:ext cx="12191978" cy="6922603"/>
          </a:xfrm>
          <a:prstGeom prst="rect">
            <a:avLst/>
          </a:prstGeom>
          <a:gradFill flip="none" rotWithShape="1">
            <a:gsLst>
              <a:gs pos="6000">
                <a:srgbClr val="5B5B5B">
                  <a:alpha val="52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a:xfrm>
            <a:off x="872998" y="325368"/>
            <a:ext cx="10515600" cy="1325563"/>
          </a:xfrm>
        </p:spPr>
        <p:txBody>
          <a:bodyPr>
            <a:normAutofit/>
          </a:bodyPr>
          <a:lstStyle/>
          <a:p>
            <a:pPr algn="ctr"/>
            <a:r>
              <a:rPr lang="en-US" sz="5400" b="1" dirty="0">
                <a:solidFill>
                  <a:schemeClr val="bg1"/>
                </a:solidFill>
                <a:latin typeface="Ginger" pitchFamily="2" charset="0"/>
              </a:rPr>
              <a:t>Growing Ginger at Home</a:t>
            </a:r>
          </a:p>
        </p:txBody>
      </p:sp>
      <p:pic>
        <p:nvPicPr>
          <p:cNvPr id="5" name="Picture 4">
            <a:extLst>
              <a:ext uri="{FF2B5EF4-FFF2-40B4-BE49-F238E27FC236}">
                <a16:creationId xmlns:a16="http://schemas.microsoft.com/office/drawing/2014/main" id="{B6DC3938-ED6F-3519-154B-51F4F561B1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02048" y="2369848"/>
            <a:ext cx="2857500" cy="2857500"/>
          </a:xfrm>
          <a:prstGeom prst="rect">
            <a:avLst/>
          </a:prstGeom>
        </p:spPr>
      </p:pic>
      <p:sp>
        <p:nvSpPr>
          <p:cNvPr id="3" name="TextBox 2">
            <a:extLst>
              <a:ext uri="{FF2B5EF4-FFF2-40B4-BE49-F238E27FC236}">
                <a16:creationId xmlns:a16="http://schemas.microsoft.com/office/drawing/2014/main" id="{8A099A62-8C9A-B5F6-BDE9-B1D585B8CB27}"/>
              </a:ext>
            </a:extLst>
          </p:cNvPr>
          <p:cNvSpPr txBox="1"/>
          <p:nvPr/>
        </p:nvSpPr>
        <p:spPr>
          <a:xfrm>
            <a:off x="4036538" y="5397251"/>
            <a:ext cx="4188520" cy="923330"/>
          </a:xfrm>
          <a:prstGeom prst="rect">
            <a:avLst/>
          </a:prstGeom>
          <a:noFill/>
        </p:spPr>
        <p:txBody>
          <a:bodyPr wrap="square" rtlCol="0">
            <a:spAutoFit/>
          </a:bodyPr>
          <a:lstStyle/>
          <a:p>
            <a:pPr algn="ctr"/>
            <a:r>
              <a:rPr lang="en-US" b="1" dirty="0">
                <a:solidFill>
                  <a:schemeClr val="bg1"/>
                </a:solidFill>
              </a:rPr>
              <a:t>Bob Vila, Growing Ginger at Home</a:t>
            </a:r>
          </a:p>
          <a:p>
            <a:pPr algn="ctr"/>
            <a:r>
              <a:rPr lang="en-US" dirty="0">
                <a:solidFill>
                  <a:schemeClr val="bg1"/>
                </a:solidFill>
              </a:rPr>
              <a:t>(Includes storage and propagation tips, as well as potential pests and diseases)</a:t>
            </a:r>
          </a:p>
        </p:txBody>
      </p:sp>
    </p:spTree>
    <p:extLst>
      <p:ext uri="{BB962C8B-B14F-4D97-AF65-F5344CB8AC3E}">
        <p14:creationId xmlns:p14="http://schemas.microsoft.com/office/powerpoint/2010/main" val="3373296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8950-6641-BDDD-A8D3-8B65C93C192D}"/>
              </a:ext>
            </a:extLst>
          </p:cNvPr>
          <p:cNvSpPr>
            <a:spLocks noGrp="1"/>
          </p:cNvSpPr>
          <p:nvPr>
            <p:ph type="title"/>
          </p:nvPr>
        </p:nvSpPr>
        <p:spPr>
          <a:xfrm>
            <a:off x="0" y="1739554"/>
            <a:ext cx="12192000" cy="3975445"/>
          </a:xfr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182880">
              <a:spcAft>
                <a:spcPts val="600"/>
              </a:spcAft>
            </a:pPr>
            <a:r>
              <a:rPr lang="en-US" sz="6600"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More About Ginger Than You Really Wanted to Know</a:t>
            </a:r>
            <a:endParaRPr lang="en-US" sz="4400" b="1" dirty="0">
              <a:solidFill>
                <a:schemeClr val="accent2">
                  <a:lumMod val="40000"/>
                  <a:lumOff val="60000"/>
                </a:schemeClr>
              </a:solidFill>
              <a:effectLst>
                <a:outerShdw blurRad="38100" dist="38100" dir="2700000" algn="tl">
                  <a:srgbClr val="000000">
                    <a:alpha val="43137"/>
                  </a:srgbClr>
                </a:outerShdw>
              </a:effectLst>
              <a:latin typeface="Ginger" pitchFamily="2" charset="0"/>
            </a:endParaRPr>
          </a:p>
        </p:txBody>
      </p:sp>
    </p:spTree>
    <p:extLst>
      <p:ext uri="{BB962C8B-B14F-4D97-AF65-F5344CB8AC3E}">
        <p14:creationId xmlns:p14="http://schemas.microsoft.com/office/powerpoint/2010/main" val="269005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9000" b="-9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42079E-AFE8-67B9-E47F-B3CD13B12DAF}"/>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Growth Characteristics </a:t>
            </a:r>
            <a:r>
              <a:rPr lang="en-US" b="1" dirty="0">
                <a:solidFill>
                  <a:schemeClr val="bg1"/>
                </a:solidFill>
                <a:effectLst>
                  <a:outerShdw blurRad="38100" dist="38100" dir="2700000" algn="tl">
                    <a:srgbClr val="000000">
                      <a:alpha val="43137"/>
                    </a:srgbClr>
                  </a:outerShdw>
                </a:effectLst>
                <a:latin typeface="Ginger" pitchFamily="2" charset="0"/>
              </a:rPr>
              <a:t>(continued)</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200" y="1825625"/>
            <a:ext cx="5181600" cy="4667250"/>
          </a:xfrm>
        </p:spPr>
        <p:txBody>
          <a:bodyPr vert="horz" lIns="91440" tIns="45720" rIns="91440" bIns="45720" rtlCol="0">
            <a:normAutofit/>
          </a:bodyPr>
          <a:lstStyle/>
          <a:p>
            <a:pPr>
              <a:spcAft>
                <a:spcPts val="600"/>
              </a:spcAft>
            </a:pPr>
            <a:r>
              <a:rPr lang="en-US" sz="3100" dirty="0">
                <a:solidFill>
                  <a:schemeClr val="accent4">
                    <a:lumMod val="40000"/>
                    <a:lumOff val="60000"/>
                  </a:schemeClr>
                </a:solidFill>
                <a:latin typeface="Montserrat Medium" panose="00000600000000000000" pitchFamily="2" charset="0"/>
              </a:rPr>
              <a:t>Inflorescences</a:t>
            </a:r>
            <a:r>
              <a:rPr lang="en-US" sz="3100" dirty="0">
                <a:solidFill>
                  <a:schemeClr val="bg1"/>
                </a:solidFill>
                <a:latin typeface="Montserrat Medium" panose="00000600000000000000" pitchFamily="2" charset="0"/>
              </a:rPr>
              <a:t> </a:t>
            </a:r>
            <a:r>
              <a:rPr lang="en-US" sz="3200" dirty="0">
                <a:solidFill>
                  <a:schemeClr val="bg1"/>
                </a:solidFill>
                <a:latin typeface="Montserrat Medium" panose="00000600000000000000" pitchFamily="2" charset="0"/>
              </a:rPr>
              <a:t>rise directly from the rhizome on separate shoots </a:t>
            </a:r>
          </a:p>
          <a:p>
            <a:pPr>
              <a:spcAft>
                <a:spcPts val="600"/>
              </a:spcAft>
            </a:pPr>
            <a:r>
              <a:rPr lang="en-US" sz="3100" dirty="0">
                <a:solidFill>
                  <a:schemeClr val="bg1"/>
                </a:solidFill>
                <a:latin typeface="Montserrat Medium" panose="00000600000000000000" pitchFamily="2" charset="0"/>
              </a:rPr>
              <a:t>Bear flowers having pale yellow petals with purple edges</a:t>
            </a:r>
          </a:p>
        </p:txBody>
      </p:sp>
      <p:pic>
        <p:nvPicPr>
          <p:cNvPr id="11" name="Content Placeholder 10">
            <a:extLst>
              <a:ext uri="{FF2B5EF4-FFF2-40B4-BE49-F238E27FC236}">
                <a16:creationId xmlns:a16="http://schemas.microsoft.com/office/drawing/2014/main" id="{E2376609-602E-C5C9-363D-08C6BF172D5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779" r="6746"/>
          <a:stretch/>
        </p:blipFill>
        <p:spPr>
          <a:xfrm>
            <a:off x="6655981" y="2013476"/>
            <a:ext cx="4586177" cy="3532229"/>
          </a:xfrm>
          <a:ln>
            <a:solidFill>
              <a:schemeClr val="bg1"/>
            </a:solidFill>
          </a:ln>
        </p:spPr>
      </p:pic>
    </p:spTree>
    <p:extLst>
      <p:ext uri="{BB962C8B-B14F-4D97-AF65-F5344CB8AC3E}">
        <p14:creationId xmlns:p14="http://schemas.microsoft.com/office/powerpoint/2010/main" val="1639841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latin typeface="Ginger" pitchFamily="2" charset="0"/>
              </a:rPr>
              <a:t>Ginger References</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a:xfrm>
            <a:off x="838200" y="1825624"/>
            <a:ext cx="10515600" cy="4868380"/>
          </a:xfrm>
        </p:spPr>
        <p:txBody>
          <a:bodyPr>
            <a:normAutofit fontScale="85000" lnSpcReduction="20000"/>
          </a:bodyPr>
          <a:lstStyle/>
          <a:p>
            <a:pPr>
              <a:lnSpc>
                <a:spcPct val="110000"/>
              </a:lnSpc>
              <a:spcBef>
                <a:spcPts val="0"/>
              </a:spcBef>
              <a:spcAft>
                <a:spcPts val="600"/>
              </a:spcAft>
            </a:pPr>
            <a:r>
              <a:rPr lang="en-US" sz="3200" b="1" dirty="0">
                <a:latin typeface="Montserrat Medium" panose="00000600000000000000" pitchFamily="2" charset="0"/>
              </a:rPr>
              <a:t>Ginger Benefits</a:t>
            </a:r>
          </a:p>
          <a:p>
            <a:pPr lvl="1">
              <a:lnSpc>
                <a:spcPct val="110000"/>
              </a:lnSpc>
              <a:spcBef>
                <a:spcPts val="0"/>
              </a:spcBef>
              <a:spcAft>
                <a:spcPts val="600"/>
              </a:spcAft>
            </a:pPr>
            <a:r>
              <a:rPr lang="en-US" sz="2800" dirty="0">
                <a:latin typeface="Montserrat Medium" panose="00000600000000000000" pitchFamily="2" charset="0"/>
                <a:hlinkClick r:id="rId3"/>
              </a:rPr>
              <a:t>https://www.hopkinsmedicine.org/health/wellness-and-prevention/ginger-benefits</a:t>
            </a:r>
            <a:endParaRPr lang="en-US" sz="2800" dirty="0">
              <a:latin typeface="Montserrat Medium" panose="00000600000000000000" pitchFamily="2" charset="0"/>
            </a:endParaRPr>
          </a:p>
          <a:p>
            <a:pPr>
              <a:lnSpc>
                <a:spcPct val="110000"/>
              </a:lnSpc>
              <a:spcBef>
                <a:spcPts val="0"/>
              </a:spcBef>
              <a:spcAft>
                <a:spcPts val="600"/>
              </a:spcAft>
            </a:pPr>
            <a:r>
              <a:rPr lang="en-US" sz="3200" b="1" dirty="0">
                <a:latin typeface="Montserrat Medium" panose="00000600000000000000" pitchFamily="2" charset="0"/>
              </a:rPr>
              <a:t>Ginger</a:t>
            </a:r>
          </a:p>
          <a:p>
            <a:pPr lvl="1">
              <a:lnSpc>
                <a:spcPct val="110000"/>
              </a:lnSpc>
              <a:spcBef>
                <a:spcPts val="0"/>
              </a:spcBef>
              <a:spcAft>
                <a:spcPts val="600"/>
              </a:spcAft>
            </a:pPr>
            <a:r>
              <a:rPr lang="en-US" sz="2600" dirty="0">
                <a:latin typeface="Montserrat Medium" panose="00000600000000000000" pitchFamily="2" charset="0"/>
                <a:hlinkClick r:id="rId4"/>
              </a:rPr>
              <a:t>https://www.mountsinai.org/health-library/herb/ginger</a:t>
            </a:r>
            <a:endParaRPr lang="en-US" sz="2600" dirty="0">
              <a:latin typeface="Montserrat Medium" panose="00000600000000000000" pitchFamily="2" charset="0"/>
            </a:endParaRPr>
          </a:p>
          <a:p>
            <a:pPr>
              <a:lnSpc>
                <a:spcPct val="110000"/>
              </a:lnSpc>
              <a:spcBef>
                <a:spcPts val="0"/>
              </a:spcBef>
              <a:spcAft>
                <a:spcPts val="600"/>
              </a:spcAft>
            </a:pPr>
            <a:r>
              <a:rPr lang="en-US" sz="3200" b="1" dirty="0">
                <a:latin typeface="Montserrat Medium" panose="00000600000000000000" pitchFamily="2" charset="0"/>
              </a:rPr>
              <a:t>The Amazing and Mighty Ginger</a:t>
            </a:r>
          </a:p>
          <a:p>
            <a:pPr lvl="1">
              <a:lnSpc>
                <a:spcPct val="110000"/>
              </a:lnSpc>
              <a:spcBef>
                <a:spcPts val="0"/>
              </a:spcBef>
              <a:spcAft>
                <a:spcPts val="600"/>
              </a:spcAft>
            </a:pPr>
            <a:r>
              <a:rPr lang="en-US" sz="2600" dirty="0">
                <a:latin typeface="Montserrat Medium" panose="00000600000000000000" pitchFamily="2" charset="0"/>
                <a:hlinkClick r:id="rId5"/>
              </a:rPr>
              <a:t>https://www.ncbi.nlm.nih.gov/books/NBK92775/</a:t>
            </a:r>
            <a:endParaRPr lang="en-US" sz="2600" dirty="0">
              <a:latin typeface="Montserrat Medium" panose="00000600000000000000" pitchFamily="2" charset="0"/>
            </a:endParaRPr>
          </a:p>
          <a:p>
            <a:pPr>
              <a:lnSpc>
                <a:spcPct val="110000"/>
              </a:lnSpc>
              <a:spcBef>
                <a:spcPts val="0"/>
              </a:spcBef>
              <a:spcAft>
                <a:spcPts val="600"/>
              </a:spcAft>
            </a:pPr>
            <a:r>
              <a:rPr lang="en-US" sz="3200" b="1" dirty="0">
                <a:latin typeface="Montserrat Medium" panose="00000600000000000000" pitchFamily="2" charset="0"/>
              </a:rPr>
              <a:t>11 Proven Health Benefits of Ginger</a:t>
            </a:r>
          </a:p>
          <a:p>
            <a:pPr lvl="1">
              <a:lnSpc>
                <a:spcPct val="110000"/>
              </a:lnSpc>
              <a:spcBef>
                <a:spcPts val="0"/>
              </a:spcBef>
              <a:spcAft>
                <a:spcPts val="600"/>
              </a:spcAft>
            </a:pPr>
            <a:r>
              <a:rPr lang="en-US" sz="2600" dirty="0">
                <a:latin typeface="Montserrat Medium" panose="00000600000000000000" pitchFamily="2" charset="0"/>
                <a:hlinkClick r:id="rId6"/>
              </a:rPr>
              <a:t>https://www.healthline.com/nutrition/11-proven-benefits-of-ginger</a:t>
            </a:r>
            <a:r>
              <a:rPr lang="en-US" sz="2600" dirty="0">
                <a:latin typeface="Montserrat Medium" panose="00000600000000000000" pitchFamily="2" charset="0"/>
              </a:rPr>
              <a:t> </a:t>
            </a:r>
          </a:p>
          <a:p>
            <a:pPr>
              <a:lnSpc>
                <a:spcPct val="110000"/>
              </a:lnSpc>
              <a:spcBef>
                <a:spcPts val="0"/>
              </a:spcBef>
              <a:spcAft>
                <a:spcPts val="600"/>
              </a:spcAft>
            </a:pPr>
            <a:r>
              <a:rPr lang="en-US" sz="3200" b="1" dirty="0" err="1">
                <a:latin typeface="Montserrat Medium" panose="00000600000000000000" pitchFamily="2" charset="0"/>
              </a:rPr>
              <a:t>Varities</a:t>
            </a:r>
            <a:r>
              <a:rPr lang="en-US" sz="3200" b="1" dirty="0">
                <a:latin typeface="Montserrat Medium" panose="00000600000000000000" pitchFamily="2" charset="0"/>
              </a:rPr>
              <a:t> of Ginger</a:t>
            </a:r>
          </a:p>
          <a:p>
            <a:pPr lvl="1">
              <a:lnSpc>
                <a:spcPct val="110000"/>
              </a:lnSpc>
              <a:spcBef>
                <a:spcPts val="0"/>
              </a:spcBef>
              <a:spcAft>
                <a:spcPts val="600"/>
              </a:spcAft>
            </a:pPr>
            <a:r>
              <a:rPr lang="en-US" sz="2600" dirty="0">
                <a:latin typeface="Montserrat Medium" panose="00000600000000000000" pitchFamily="2" charset="0"/>
                <a:hlinkClick r:id="rId7"/>
              </a:rPr>
              <a:t>https://www.urbanmali.com/blogs/wisdom/varieties-of-ginger</a:t>
            </a:r>
            <a:r>
              <a:rPr lang="en-US" sz="2600" dirty="0">
                <a:latin typeface="Montserrat Medium" panose="00000600000000000000" pitchFamily="2" charset="0"/>
              </a:rPr>
              <a:t> </a:t>
            </a:r>
          </a:p>
          <a:p>
            <a:pPr>
              <a:lnSpc>
                <a:spcPct val="110000"/>
              </a:lnSpc>
              <a:spcBef>
                <a:spcPts val="0"/>
              </a:spcBef>
              <a:spcAft>
                <a:spcPts val="600"/>
              </a:spcAft>
            </a:pPr>
            <a:endParaRPr lang="en-US" sz="2600" dirty="0">
              <a:latin typeface="Montserrat Medium" panose="00000600000000000000" pitchFamily="2" charset="0"/>
            </a:endParaRPr>
          </a:p>
          <a:p>
            <a:pPr lvl="1">
              <a:lnSpc>
                <a:spcPct val="110000"/>
              </a:lnSpc>
              <a:spcBef>
                <a:spcPts val="0"/>
              </a:spcBef>
              <a:spcAft>
                <a:spcPts val="600"/>
              </a:spcAft>
            </a:pPr>
            <a:endParaRPr lang="en-US" sz="2600" dirty="0">
              <a:latin typeface="Montserrat Medium" panose="00000600000000000000" pitchFamily="2" charset="0"/>
            </a:endParaRPr>
          </a:p>
        </p:txBody>
      </p:sp>
    </p:spTree>
    <p:extLst>
      <p:ext uri="{BB962C8B-B14F-4D97-AF65-F5344CB8AC3E}">
        <p14:creationId xmlns:p14="http://schemas.microsoft.com/office/powerpoint/2010/main" val="2455339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E924-91FE-351B-AFA1-B0EEA60FF188}"/>
              </a:ext>
            </a:extLst>
          </p:cNvPr>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latin typeface="Ginger" pitchFamily="2" charset="0"/>
              </a:rPr>
              <a:t>Ginger References</a:t>
            </a:r>
          </a:p>
        </p:txBody>
      </p:sp>
      <p:sp>
        <p:nvSpPr>
          <p:cNvPr id="3" name="Content Placeholder 2">
            <a:extLst>
              <a:ext uri="{FF2B5EF4-FFF2-40B4-BE49-F238E27FC236}">
                <a16:creationId xmlns:a16="http://schemas.microsoft.com/office/drawing/2014/main" id="{B7A9F83E-7D7A-5FE3-EAF6-9F4CB68C5854}"/>
              </a:ext>
            </a:extLst>
          </p:cNvPr>
          <p:cNvSpPr>
            <a:spLocks noGrp="1"/>
          </p:cNvSpPr>
          <p:nvPr>
            <p:ph idx="1"/>
          </p:nvPr>
        </p:nvSpPr>
        <p:spPr>
          <a:xfrm>
            <a:off x="838200" y="1825624"/>
            <a:ext cx="10515600" cy="4714324"/>
          </a:xfrm>
        </p:spPr>
        <p:txBody>
          <a:bodyPr vert="horz" lIns="91440" tIns="45720" rIns="91440" bIns="45720" rtlCol="0">
            <a:normAutofit fontScale="92500" lnSpcReduction="20000"/>
          </a:bodyPr>
          <a:lstStyle/>
          <a:p>
            <a:pPr>
              <a:lnSpc>
                <a:spcPct val="110000"/>
              </a:lnSpc>
              <a:spcBef>
                <a:spcPts val="0"/>
              </a:spcBef>
              <a:spcAft>
                <a:spcPts val="600"/>
              </a:spcAft>
            </a:pPr>
            <a:r>
              <a:rPr lang="en-US" sz="3200" b="1" dirty="0">
                <a:latin typeface="Montserrat Medium" panose="00000600000000000000" pitchFamily="2" charset="0"/>
              </a:rPr>
              <a:t>Wikipedia</a:t>
            </a:r>
          </a:p>
          <a:p>
            <a:pPr lvl="1">
              <a:lnSpc>
                <a:spcPct val="110000"/>
              </a:lnSpc>
              <a:spcBef>
                <a:spcPts val="0"/>
              </a:spcBef>
              <a:spcAft>
                <a:spcPts val="600"/>
              </a:spcAft>
            </a:pPr>
            <a:r>
              <a:rPr lang="en-US" sz="2800" dirty="0">
                <a:latin typeface="Montserrat Medium" panose="00000600000000000000" pitchFamily="2" charset="0"/>
                <a:hlinkClick r:id="rId3"/>
              </a:rPr>
              <a:t>https://en.wikipedia.org/wiki/Ginger</a:t>
            </a:r>
            <a:endParaRPr lang="en-US" sz="2800" dirty="0">
              <a:latin typeface="Montserrat Medium" panose="00000600000000000000" pitchFamily="2" charset="0"/>
            </a:endParaRPr>
          </a:p>
          <a:p>
            <a:pPr>
              <a:lnSpc>
                <a:spcPct val="110000"/>
              </a:lnSpc>
              <a:spcBef>
                <a:spcPts val="0"/>
              </a:spcBef>
              <a:spcAft>
                <a:spcPts val="600"/>
              </a:spcAft>
            </a:pPr>
            <a:r>
              <a:rPr lang="en-US" sz="3200" b="1" dirty="0">
                <a:latin typeface="Montserrat Medium" panose="00000600000000000000" pitchFamily="2" charset="0"/>
              </a:rPr>
              <a:t>Which Gingers Are Edible?</a:t>
            </a:r>
          </a:p>
          <a:p>
            <a:pPr lvl="1">
              <a:lnSpc>
                <a:spcPct val="110000"/>
              </a:lnSpc>
              <a:spcBef>
                <a:spcPts val="0"/>
              </a:spcBef>
              <a:spcAft>
                <a:spcPts val="600"/>
              </a:spcAft>
            </a:pPr>
            <a:r>
              <a:rPr lang="en-US" sz="2800" dirty="0">
                <a:latin typeface="Montserrat Medium" panose="00000600000000000000" pitchFamily="2" charset="0"/>
                <a:hlinkClick r:id="rId4"/>
              </a:rPr>
              <a:t>https://www.thesurvivalgardener.com/which-gingers-are-edible/</a:t>
            </a:r>
            <a:r>
              <a:rPr lang="en-US" sz="2800" dirty="0">
                <a:latin typeface="Montserrat Medium" panose="00000600000000000000" pitchFamily="2" charset="0"/>
              </a:rPr>
              <a:t> </a:t>
            </a:r>
          </a:p>
          <a:p>
            <a:pPr>
              <a:lnSpc>
                <a:spcPct val="110000"/>
              </a:lnSpc>
              <a:spcBef>
                <a:spcPts val="0"/>
              </a:spcBef>
              <a:spcAft>
                <a:spcPts val="600"/>
              </a:spcAft>
            </a:pPr>
            <a:r>
              <a:rPr lang="en-US" sz="3200" b="1" dirty="0" err="1">
                <a:latin typeface="Montserrat Medium" panose="00000600000000000000" pitchFamily="2" charset="0"/>
              </a:rPr>
              <a:t>Varities</a:t>
            </a:r>
            <a:r>
              <a:rPr lang="en-US" sz="3200" b="1" dirty="0">
                <a:latin typeface="Montserrat Medium" panose="00000600000000000000" pitchFamily="2" charset="0"/>
              </a:rPr>
              <a:t> of Ginger</a:t>
            </a:r>
          </a:p>
          <a:p>
            <a:pPr lvl="1">
              <a:lnSpc>
                <a:spcPct val="110000"/>
              </a:lnSpc>
              <a:spcBef>
                <a:spcPts val="0"/>
              </a:spcBef>
              <a:spcAft>
                <a:spcPts val="600"/>
              </a:spcAft>
            </a:pPr>
            <a:r>
              <a:rPr lang="en-US" sz="2800" dirty="0">
                <a:latin typeface="Montserrat Medium" panose="00000600000000000000" pitchFamily="2" charset="0"/>
                <a:hlinkClick r:id="rId5"/>
              </a:rPr>
              <a:t>https://www.urbanmali.com/blogs/wisdom/varieties-of-ginger</a:t>
            </a:r>
            <a:r>
              <a:rPr lang="en-US" sz="2800" dirty="0">
                <a:latin typeface="Montserrat Medium" panose="00000600000000000000" pitchFamily="2" charset="0"/>
              </a:rPr>
              <a:t> </a:t>
            </a:r>
          </a:p>
          <a:p>
            <a:pPr>
              <a:lnSpc>
                <a:spcPct val="110000"/>
              </a:lnSpc>
              <a:spcBef>
                <a:spcPts val="0"/>
              </a:spcBef>
              <a:spcAft>
                <a:spcPts val="600"/>
              </a:spcAft>
            </a:pPr>
            <a:r>
              <a:rPr lang="en-US" sz="3200" b="1" dirty="0">
                <a:latin typeface="Montserrat Medium" panose="00000600000000000000" pitchFamily="2" charset="0"/>
              </a:rPr>
              <a:t>How to Grow Ginger at Home</a:t>
            </a:r>
          </a:p>
          <a:p>
            <a:pPr lvl="1">
              <a:lnSpc>
                <a:spcPct val="110000"/>
              </a:lnSpc>
              <a:spcBef>
                <a:spcPts val="0"/>
              </a:spcBef>
              <a:spcAft>
                <a:spcPts val="600"/>
              </a:spcAft>
            </a:pPr>
            <a:r>
              <a:rPr lang="en-US" sz="2800" dirty="0">
                <a:latin typeface="Montserrat Medium" panose="00000600000000000000" pitchFamily="2" charset="0"/>
                <a:hlinkClick r:id="rId6"/>
              </a:rPr>
              <a:t>https://www.bobvila.com/articles/how-to-grow-ginger/</a:t>
            </a:r>
            <a:r>
              <a:rPr lang="en-US" sz="2800" dirty="0">
                <a:latin typeface="Montserrat Medium" panose="00000600000000000000" pitchFamily="2" charset="0"/>
              </a:rPr>
              <a:t> </a:t>
            </a:r>
          </a:p>
          <a:p>
            <a:pPr>
              <a:lnSpc>
                <a:spcPct val="110000"/>
              </a:lnSpc>
              <a:spcBef>
                <a:spcPts val="0"/>
              </a:spcBef>
              <a:spcAft>
                <a:spcPts val="600"/>
              </a:spcAft>
            </a:pPr>
            <a:endParaRPr lang="en-US" sz="3200" b="1" dirty="0">
              <a:latin typeface="Montserrat Medium" panose="00000600000000000000" pitchFamily="2" charset="0"/>
            </a:endParaRPr>
          </a:p>
          <a:p>
            <a:pPr lvl="1">
              <a:lnSpc>
                <a:spcPct val="110000"/>
              </a:lnSpc>
              <a:spcBef>
                <a:spcPts val="0"/>
              </a:spcBef>
              <a:spcAft>
                <a:spcPts val="600"/>
              </a:spcAft>
            </a:pPr>
            <a:endParaRPr lang="en-US" sz="2800" dirty="0">
              <a:latin typeface="Montserrat Medium" panose="00000600000000000000" pitchFamily="2" charset="0"/>
            </a:endParaRPr>
          </a:p>
        </p:txBody>
      </p:sp>
    </p:spTree>
    <p:extLst>
      <p:ext uri="{BB962C8B-B14F-4D97-AF65-F5344CB8AC3E}">
        <p14:creationId xmlns:p14="http://schemas.microsoft.com/office/powerpoint/2010/main" val="1236918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16DB-7BD1-2448-6CF6-F4DBDBB12016}"/>
              </a:ext>
            </a:extLst>
          </p:cNvPr>
          <p:cNvSpPr>
            <a:spLocks noGrp="1"/>
          </p:cNvSpPr>
          <p:nvPr>
            <p:ph type="ctrTitle"/>
          </p:nvPr>
        </p:nvSpPr>
        <p:spPr>
          <a:xfrm>
            <a:off x="0" y="4493622"/>
            <a:ext cx="12192000" cy="2364377"/>
          </a:xfrm>
          <a:gradFill>
            <a:gsLst>
              <a:gs pos="48500">
                <a:srgbClr val="4C4B4B"/>
              </a:gs>
              <a:gs pos="0">
                <a:schemeClr val="tx1">
                  <a:lumMod val="50000"/>
                  <a:lumOff val="50000"/>
                  <a:alpha val="10000"/>
                </a:schemeClr>
              </a:gs>
              <a:gs pos="97000">
                <a:schemeClr val="bg2">
                  <a:lumMod val="10000"/>
                </a:schemeClr>
              </a:gs>
            </a:gsLst>
            <a:lin ang="0" scaled="1"/>
          </a:gradFill>
          <a:ln>
            <a:noFill/>
          </a:ln>
        </p:spPr>
        <p:txBody>
          <a:bodyPr rIns="365760" anchor="ctr" anchorCtr="0"/>
          <a:lstStyle/>
          <a:p>
            <a:pPr algn="r"/>
            <a:r>
              <a:rPr lang="en-US"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Thank you for coming!</a:t>
            </a:r>
          </a:p>
        </p:txBody>
      </p:sp>
    </p:spTree>
    <p:extLst>
      <p:ext uri="{BB962C8B-B14F-4D97-AF65-F5344CB8AC3E}">
        <p14:creationId xmlns:p14="http://schemas.microsoft.com/office/powerpoint/2010/main" val="132459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212C4-55BD-6F42-1D94-513BF8D9FFF7}"/>
              </a:ext>
            </a:extLst>
          </p:cNvPr>
          <p:cNvSpPr/>
          <p:nvPr/>
        </p:nvSpPr>
        <p:spPr>
          <a:xfrm>
            <a:off x="22" y="-64603"/>
            <a:ext cx="12191978" cy="6922603"/>
          </a:xfrm>
          <a:prstGeom prst="rect">
            <a:avLst/>
          </a:prstGeom>
          <a:gradFill flip="none" rotWithShape="1">
            <a:gsLst>
              <a:gs pos="6000">
                <a:srgbClr val="5B5B5B">
                  <a:alpha val="52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pPr algn="ctr"/>
            <a:r>
              <a:rPr lang="en-US" sz="5400" b="1" i="1" dirty="0">
                <a:solidFill>
                  <a:schemeClr val="bg1"/>
                </a:solidFill>
                <a:latin typeface="Ginger" pitchFamily="2" charset="0"/>
              </a:rPr>
              <a:t>Zingiber officinale</a:t>
            </a:r>
          </a:p>
        </p:txBody>
      </p:sp>
      <p:pic>
        <p:nvPicPr>
          <p:cNvPr id="3" name="Content Placeholder 10">
            <a:extLst>
              <a:ext uri="{FF2B5EF4-FFF2-40B4-BE49-F238E27FC236}">
                <a16:creationId xmlns:a16="http://schemas.microsoft.com/office/drawing/2014/main" id="{C95FB3B5-73EB-30F9-DF4C-C7A1F971BF46}"/>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029243" y="1438963"/>
            <a:ext cx="4011514" cy="5225942"/>
          </a:xfrm>
          <a:prstGeom prst="rect">
            <a:avLst/>
          </a:prstGeom>
          <a:ln>
            <a:solidFill>
              <a:schemeClr val="bg1"/>
            </a:solidFill>
          </a:ln>
        </p:spPr>
      </p:pic>
      <p:sp>
        <p:nvSpPr>
          <p:cNvPr id="6" name="TextBox 5">
            <a:extLst>
              <a:ext uri="{FF2B5EF4-FFF2-40B4-BE49-F238E27FC236}">
                <a16:creationId xmlns:a16="http://schemas.microsoft.com/office/drawing/2014/main" id="{E3E0C611-7131-2DD5-007A-06DAAA4EBFCB}"/>
              </a:ext>
            </a:extLst>
          </p:cNvPr>
          <p:cNvSpPr txBox="1"/>
          <p:nvPr/>
        </p:nvSpPr>
        <p:spPr>
          <a:xfrm>
            <a:off x="1003055" y="3208300"/>
            <a:ext cx="2722472" cy="646331"/>
          </a:xfrm>
          <a:prstGeom prst="rect">
            <a:avLst/>
          </a:prstGeom>
          <a:noFill/>
        </p:spPr>
        <p:txBody>
          <a:bodyPr wrap="square" rtlCol="0">
            <a:spAutoFit/>
          </a:bodyPr>
          <a:lstStyle/>
          <a:p>
            <a:pPr algn="ctr"/>
            <a:r>
              <a:rPr lang="en-US" dirty="0">
                <a:solidFill>
                  <a:schemeClr val="bg1"/>
                </a:solidFill>
              </a:rPr>
              <a:t>1896 color plate from</a:t>
            </a:r>
            <a:br>
              <a:rPr lang="en-US" i="1" dirty="0">
                <a:solidFill>
                  <a:schemeClr val="bg1"/>
                </a:solidFill>
              </a:rPr>
            </a:br>
            <a:r>
              <a:rPr lang="en-US" i="1" dirty="0">
                <a:solidFill>
                  <a:schemeClr val="bg1"/>
                </a:solidFill>
              </a:rPr>
              <a:t>Köhler's Medicinal Plants</a:t>
            </a:r>
          </a:p>
        </p:txBody>
      </p:sp>
    </p:spTree>
    <p:extLst>
      <p:ext uri="{BB962C8B-B14F-4D97-AF65-F5344CB8AC3E}">
        <p14:creationId xmlns:p14="http://schemas.microsoft.com/office/powerpoint/2010/main" val="98996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9000" b="-9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42079E-AFE8-67B9-E47F-B3CD13B12DAF}"/>
              </a:ext>
            </a:extLst>
          </p:cNvPr>
          <p:cNvSpPr/>
          <p:nvPr/>
        </p:nvSpPr>
        <p:spPr>
          <a:xfrm>
            <a:off x="419121" y="365125"/>
            <a:ext cx="11353780" cy="6313469"/>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p:txBody>
      </p:sp>
      <p:sp>
        <p:nvSpPr>
          <p:cNvPr id="2" name="Title 1">
            <a:extLst>
              <a:ext uri="{FF2B5EF4-FFF2-40B4-BE49-F238E27FC236}">
                <a16:creationId xmlns:a16="http://schemas.microsoft.com/office/drawing/2014/main" id="{6D93AE94-3D74-2989-7647-8BE8E2951A0B}"/>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latin typeface="Ginger" pitchFamily="2" charset="0"/>
              </a:rPr>
              <a:t>Harvesting Ginger</a:t>
            </a:r>
            <a:endParaRPr lang="en-US" sz="5400" b="1" dirty="0">
              <a:solidFill>
                <a:schemeClr val="bg1"/>
              </a:solidFill>
              <a:latin typeface="Ginger" pitchFamily="2" charset="0"/>
            </a:endParaRPr>
          </a:p>
        </p:txBody>
      </p:sp>
      <p:sp>
        <p:nvSpPr>
          <p:cNvPr id="3" name="Content Placeholder 2">
            <a:extLst>
              <a:ext uri="{FF2B5EF4-FFF2-40B4-BE49-F238E27FC236}">
                <a16:creationId xmlns:a16="http://schemas.microsoft.com/office/drawing/2014/main" id="{8708A168-DDB4-C260-E73A-FE97123AE01D}"/>
              </a:ext>
            </a:extLst>
          </p:cNvPr>
          <p:cNvSpPr>
            <a:spLocks noGrp="1"/>
          </p:cNvSpPr>
          <p:nvPr>
            <p:ph sz="half" idx="1"/>
          </p:nvPr>
        </p:nvSpPr>
        <p:spPr>
          <a:xfrm>
            <a:off x="838200" y="1825625"/>
            <a:ext cx="5181600" cy="4667250"/>
          </a:xfrm>
        </p:spPr>
        <p:txBody>
          <a:bodyPr vert="horz" lIns="91440" tIns="45720" rIns="91440" bIns="45720" rtlCol="0">
            <a:normAutofit/>
          </a:bodyPr>
          <a:lstStyle/>
          <a:p>
            <a:pPr>
              <a:spcAft>
                <a:spcPts val="600"/>
              </a:spcAft>
            </a:pPr>
            <a:r>
              <a:rPr lang="en-US" sz="3100" dirty="0">
                <a:solidFill>
                  <a:schemeClr val="bg1"/>
                </a:solidFill>
                <a:latin typeface="Montserrat Medium" panose="00000600000000000000" pitchFamily="2" charset="0"/>
              </a:rPr>
              <a:t>Rhizomes gathered when the stalk withers</a:t>
            </a:r>
          </a:p>
          <a:p>
            <a:pPr>
              <a:spcAft>
                <a:spcPts val="600"/>
              </a:spcAft>
            </a:pPr>
            <a:r>
              <a:rPr lang="en-US" sz="3100" dirty="0">
                <a:solidFill>
                  <a:schemeClr val="bg1"/>
                </a:solidFill>
                <a:latin typeface="Montserrat Medium" panose="00000600000000000000" pitchFamily="2" charset="0"/>
              </a:rPr>
              <a:t>Immediately scalded, or washed and scraped</a:t>
            </a:r>
          </a:p>
          <a:p>
            <a:pPr lvl="1">
              <a:spcAft>
                <a:spcPts val="600"/>
              </a:spcAft>
            </a:pPr>
            <a:r>
              <a:rPr lang="en-US" sz="2700" dirty="0">
                <a:solidFill>
                  <a:schemeClr val="bg1"/>
                </a:solidFill>
                <a:latin typeface="Montserrat Medium" panose="00000600000000000000" pitchFamily="2" charset="0"/>
              </a:rPr>
              <a:t>Prevents sprouting</a:t>
            </a:r>
          </a:p>
        </p:txBody>
      </p:sp>
      <p:pic>
        <p:nvPicPr>
          <p:cNvPr id="11" name="Content Placeholder 10">
            <a:extLst>
              <a:ext uri="{FF2B5EF4-FFF2-40B4-BE49-F238E27FC236}">
                <a16:creationId xmlns:a16="http://schemas.microsoft.com/office/drawing/2014/main" id="{E2376609-602E-C5C9-363D-08C6BF172D5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7411" b="9803"/>
          <a:stretch/>
        </p:blipFill>
        <p:spPr>
          <a:xfrm>
            <a:off x="6777379" y="1371600"/>
            <a:ext cx="4237943" cy="4114800"/>
          </a:xfrm>
          <a:ln>
            <a:solidFill>
              <a:schemeClr val="bg1"/>
            </a:solidFill>
          </a:ln>
        </p:spPr>
      </p:pic>
      <p:sp>
        <p:nvSpPr>
          <p:cNvPr id="4" name="TextBox 3">
            <a:extLst>
              <a:ext uri="{FF2B5EF4-FFF2-40B4-BE49-F238E27FC236}">
                <a16:creationId xmlns:a16="http://schemas.microsoft.com/office/drawing/2014/main" id="{E070CB6F-B662-533A-BB04-01E5C26E423F}"/>
              </a:ext>
            </a:extLst>
          </p:cNvPr>
          <p:cNvSpPr txBox="1"/>
          <p:nvPr/>
        </p:nvSpPr>
        <p:spPr>
          <a:xfrm>
            <a:off x="7176547" y="5572436"/>
            <a:ext cx="3439607" cy="369332"/>
          </a:xfrm>
          <a:prstGeom prst="rect">
            <a:avLst/>
          </a:prstGeom>
          <a:noFill/>
        </p:spPr>
        <p:txBody>
          <a:bodyPr wrap="square" rtlCol="0">
            <a:spAutoFit/>
          </a:bodyPr>
          <a:lstStyle/>
          <a:p>
            <a:pPr algn="ctr"/>
            <a:r>
              <a:rPr lang="en-US" dirty="0">
                <a:solidFill>
                  <a:schemeClr val="bg1"/>
                </a:solidFill>
              </a:rPr>
              <a:t>Ginger harvest in Myanmar</a:t>
            </a:r>
          </a:p>
        </p:txBody>
      </p:sp>
    </p:spTree>
    <p:extLst>
      <p:ext uri="{BB962C8B-B14F-4D97-AF65-F5344CB8AC3E}">
        <p14:creationId xmlns:p14="http://schemas.microsoft.com/office/powerpoint/2010/main" val="277635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F7C617-8530-B6B2-6A45-980DE14C66AF}"/>
              </a:ext>
            </a:extLst>
          </p:cNvPr>
          <p:cNvSpPr txBox="1">
            <a:spLocks/>
          </p:cNvSpPr>
          <p:nvPr/>
        </p:nvSpPr>
        <p:spPr>
          <a:xfrm>
            <a:off x="-2806" y="2169915"/>
            <a:ext cx="12194806" cy="3975445"/>
          </a:xfrm>
          <a:prstGeom prst="rect">
            <a:avLst/>
          </a:prstGeom>
          <a:gradFill flip="none" rotWithShape="1">
            <a:gsLst>
              <a:gs pos="6000">
                <a:srgbClr val="5B5B5B">
                  <a:alpha val="78000"/>
                </a:srgbClr>
              </a:gs>
              <a:gs pos="0">
                <a:srgbClr val="707070"/>
              </a:gs>
              <a:gs pos="0">
                <a:schemeClr val="tx1">
                  <a:lumMod val="50000"/>
                  <a:lumOff val="50000"/>
                  <a:alpha val="10000"/>
                </a:schemeClr>
              </a:gs>
              <a:gs pos="97000">
                <a:schemeClr val="bg2">
                  <a:lumMod val="10000"/>
                </a:schemeClr>
              </a:gs>
            </a:gsLst>
            <a:lin ang="16200000" scaled="1"/>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600"/>
              </a:spcAft>
            </a:pPr>
            <a:r>
              <a:rPr lang="en-US" sz="4400" dirty="0">
                <a:solidFill>
                  <a:schemeClr val="bg1"/>
                </a:solidFill>
                <a:latin typeface="Ginger" pitchFamily="2" charset="0"/>
              </a:rPr>
              <a:t>  </a:t>
            </a:r>
            <a:r>
              <a:rPr lang="en-US" sz="6600" b="1" dirty="0">
                <a:solidFill>
                  <a:schemeClr val="accent2">
                    <a:lumMod val="40000"/>
                    <a:lumOff val="60000"/>
                  </a:schemeClr>
                </a:solidFill>
                <a:effectLst>
                  <a:outerShdw blurRad="38100" dist="38100" dir="2700000" algn="tl">
                    <a:srgbClr val="000000">
                      <a:alpha val="43137"/>
                    </a:srgbClr>
                  </a:outerShdw>
                </a:effectLst>
                <a:latin typeface="Ginger" pitchFamily="2" charset="0"/>
              </a:rPr>
              <a:t>History of Ginger</a:t>
            </a:r>
            <a:endParaRPr lang="en-US" sz="4400" b="1" dirty="0">
              <a:solidFill>
                <a:schemeClr val="accent2">
                  <a:lumMod val="40000"/>
                  <a:lumOff val="60000"/>
                </a:schemeClr>
              </a:solidFill>
              <a:effectLst>
                <a:outerShdw blurRad="38100" dist="38100" dir="2700000" algn="tl">
                  <a:srgbClr val="000000">
                    <a:alpha val="43137"/>
                  </a:srgbClr>
                </a:outerShdw>
              </a:effectLst>
              <a:latin typeface="Ginger" pitchFamily="2" charset="0"/>
            </a:endParaRPr>
          </a:p>
        </p:txBody>
      </p:sp>
    </p:spTree>
    <p:extLst>
      <p:ext uri="{BB962C8B-B14F-4D97-AF65-F5344CB8AC3E}">
        <p14:creationId xmlns:p14="http://schemas.microsoft.com/office/powerpoint/2010/main" val="3554736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inger-September2023" id="{987BEFA9-F476-4F02-AEF9-019714ED3918}" vid="{69E7C414-A996-497F-9EE9-41E4F402F0A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10168</TotalTime>
  <Words>2368</Words>
  <Application>Microsoft Office PowerPoint</Application>
  <PresentationFormat>Widescreen</PresentationFormat>
  <Paragraphs>327</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Calibri Light</vt:lpstr>
      <vt:lpstr>Ginger</vt:lpstr>
      <vt:lpstr>Calibri</vt:lpstr>
      <vt:lpstr>Arial</vt:lpstr>
      <vt:lpstr>Montserrat Medium</vt:lpstr>
      <vt:lpstr>Montserrat SemiBold</vt:lpstr>
      <vt:lpstr>Office Theme</vt:lpstr>
      <vt:lpstr>Herb of the Year — Ginger  Kathleen Harrington HSABR September 2023 </vt:lpstr>
      <vt:lpstr>Disclaimer</vt:lpstr>
      <vt:lpstr>PowerPoint Presentation</vt:lpstr>
      <vt:lpstr>Common, or Culinary Ginger</vt:lpstr>
      <vt:lpstr>Growth Characteristics</vt:lpstr>
      <vt:lpstr>Growth Characteristics (continued)</vt:lpstr>
      <vt:lpstr>Zingiber officinale</vt:lpstr>
      <vt:lpstr>Harvesting Ginger</vt:lpstr>
      <vt:lpstr>PowerPoint Presentation</vt:lpstr>
      <vt:lpstr>Origin</vt:lpstr>
      <vt:lpstr>Ginger in Folk Medicine</vt:lpstr>
      <vt:lpstr>PowerPoint Presentation</vt:lpstr>
      <vt:lpstr>Medicinal Properties</vt:lpstr>
      <vt:lpstr>Current Medicinal Uses and Indications</vt:lpstr>
      <vt:lpstr>Other Possible Benefits</vt:lpstr>
      <vt:lpstr>Other Possible Benefits (continued)</vt:lpstr>
      <vt:lpstr>Other Possible Benefits (continued)</vt:lpstr>
      <vt:lpstr>Available Forms</vt:lpstr>
      <vt:lpstr>How to Take Ginger</vt:lpstr>
      <vt:lpstr>How to Take Ginger</vt:lpstr>
      <vt:lpstr>How to Take Ginger</vt:lpstr>
      <vt:lpstr>PowerPoint Presentation</vt:lpstr>
      <vt:lpstr>Possible Adverse Effects</vt:lpstr>
      <vt:lpstr>Caveats</vt:lpstr>
      <vt:lpstr>Caveats (continued)</vt:lpstr>
      <vt:lpstr>  Other Edible Zingibers</vt:lpstr>
      <vt:lpstr>Beehive Ginger</vt:lpstr>
      <vt:lpstr>Bitter Ginger</vt:lpstr>
      <vt:lpstr>Myoga Ginger</vt:lpstr>
      <vt:lpstr>Edible Gingers in Other Genera</vt:lpstr>
      <vt:lpstr>  Other Uses of Ginger</vt:lpstr>
      <vt:lpstr>Culinary</vt:lpstr>
      <vt:lpstr>Culinary (continued)</vt:lpstr>
      <vt:lpstr>Culinary (continued)</vt:lpstr>
      <vt:lpstr>Beverages!</vt:lpstr>
      <vt:lpstr>Beverages! (continued)</vt:lpstr>
      <vt:lpstr>Fresh Ginger Tea (from Cookie + Kate)</vt:lpstr>
      <vt:lpstr>Fresh Ginger Tea (from Cookie + Kate)</vt:lpstr>
      <vt:lpstr>Fresh Ginger Tea Recipe</vt:lpstr>
      <vt:lpstr>Ginger Bug (from HSA Blog)</vt:lpstr>
      <vt:lpstr>Ginger Bug Recipe (from HSA Blog)</vt:lpstr>
      <vt:lpstr>Ginger Bug Recipe (continued)</vt:lpstr>
      <vt:lpstr>Ginger Bug Recipe (continued)</vt:lpstr>
      <vt:lpstr>Ginger Bug Recipe (continued)</vt:lpstr>
      <vt:lpstr>Ginger Bug Recipe (continued)</vt:lpstr>
      <vt:lpstr>Ginger Bug Recipe</vt:lpstr>
      <vt:lpstr>  Growing Ginger at Home</vt:lpstr>
      <vt:lpstr>General Considerations</vt:lpstr>
      <vt:lpstr>Getting Started</vt:lpstr>
      <vt:lpstr>Getting Started</vt:lpstr>
      <vt:lpstr>Soil</vt:lpstr>
      <vt:lpstr>Light</vt:lpstr>
      <vt:lpstr>Planting </vt:lpstr>
      <vt:lpstr>Water </vt:lpstr>
      <vt:lpstr>Fertilize </vt:lpstr>
      <vt:lpstr>Harvesting</vt:lpstr>
      <vt:lpstr>How to Harvest</vt:lpstr>
      <vt:lpstr>Growing Ginger at Home</vt:lpstr>
      <vt:lpstr>More About Ginger Than You Really Wanted to Know</vt:lpstr>
      <vt:lpstr>Ginger References</vt:lpstr>
      <vt:lpstr>Ginger References</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Ginger: 2023 Herb of the Year</dc:title>
  <dc:creator>Kathleen Harrington</dc:creator>
  <cp:lastModifiedBy>Kathleen Harrington</cp:lastModifiedBy>
  <cp:revision>22</cp:revision>
  <dcterms:created xsi:type="dcterms:W3CDTF">2023-09-14T22:42:11Z</dcterms:created>
  <dcterms:modified xsi:type="dcterms:W3CDTF">2023-09-28T21:26:58Z</dcterms:modified>
</cp:coreProperties>
</file>